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sldIdLst>
    <p:sldId id="272" r:id="rId2"/>
    <p:sldId id="437" r:id="rId3"/>
    <p:sldId id="356" r:id="rId4"/>
    <p:sldId id="380" r:id="rId5"/>
    <p:sldId id="362" r:id="rId6"/>
    <p:sldId id="366" r:id="rId7"/>
    <p:sldId id="436" r:id="rId8"/>
    <p:sldId id="382" r:id="rId9"/>
    <p:sldId id="408" r:id="rId10"/>
    <p:sldId id="401" r:id="rId11"/>
    <p:sldId id="400" r:id="rId12"/>
    <p:sldId id="409" r:id="rId13"/>
    <p:sldId id="411" r:id="rId14"/>
    <p:sldId id="435" r:id="rId15"/>
    <p:sldId id="398" r:id="rId16"/>
    <p:sldId id="419" r:id="rId17"/>
    <p:sldId id="399" r:id="rId18"/>
    <p:sldId id="381" r:id="rId19"/>
    <p:sldId id="354" r:id="rId20"/>
    <p:sldId id="346" r:id="rId21"/>
    <p:sldId id="397" r:id="rId22"/>
    <p:sldId id="345" r:id="rId23"/>
    <p:sldId id="415" r:id="rId24"/>
    <p:sldId id="377" r:id="rId25"/>
    <p:sldId id="417" r:id="rId26"/>
    <p:sldId id="405" r:id="rId27"/>
    <p:sldId id="292" r:id="rId28"/>
  </p:sldIdLst>
  <p:sldSz cx="9144000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67" autoAdjust="0"/>
    <p:restoredTop sz="88940" autoAdjust="0"/>
  </p:normalViewPr>
  <p:slideViewPr>
    <p:cSldViewPr>
      <p:cViewPr varScale="1">
        <p:scale>
          <a:sx n="128" d="100"/>
          <a:sy n="128" d="100"/>
        </p:scale>
        <p:origin x="1326" y="12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A23EC-E7F7-4DEB-8438-E7997BE2C11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0A0BF6-EBD1-4B24-A815-B3A0346907A2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</a:rPr>
            <a:t> </a:t>
          </a:r>
        </a:p>
      </dgm:t>
    </dgm:pt>
    <dgm:pt modelId="{E70E0429-4144-4E43-91D3-0F342858F588}" type="parTrans" cxnId="{286736CA-8A47-4EC2-A29B-B1A3790655C1}">
      <dgm:prSet/>
      <dgm:spPr/>
      <dgm:t>
        <a:bodyPr/>
        <a:lstStyle/>
        <a:p>
          <a:endParaRPr lang="en-US" sz="2000" b="1"/>
        </a:p>
      </dgm:t>
    </dgm:pt>
    <dgm:pt modelId="{9E743E37-A093-4734-8885-A81E4316F2A7}" type="sibTrans" cxnId="{286736CA-8A47-4EC2-A29B-B1A3790655C1}">
      <dgm:prSet/>
      <dgm:spPr/>
      <dgm:t>
        <a:bodyPr/>
        <a:lstStyle/>
        <a:p>
          <a:endParaRPr lang="en-US" sz="2000" b="1"/>
        </a:p>
      </dgm:t>
    </dgm:pt>
    <dgm:pt modelId="{B20C43C0-0155-4B76-86A7-86958B796D35}">
      <dgm:prSet phldrT="[Text]"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dirty="0">
              <a:latin typeface="Arial" panose="020B0604020202020204" pitchFamily="34" charset="0"/>
            </a:rPr>
            <a:t> </a:t>
          </a:r>
        </a:p>
      </dgm:t>
    </dgm:pt>
    <dgm:pt modelId="{A1843680-3BCA-4D56-B2A4-3DD8F6F0FFAE}" type="parTrans" cxnId="{8CA58E16-6F57-4ECF-A22C-F36EFF78CF84}">
      <dgm:prSet/>
      <dgm:spPr/>
      <dgm:t>
        <a:bodyPr/>
        <a:lstStyle/>
        <a:p>
          <a:endParaRPr lang="en-US"/>
        </a:p>
      </dgm:t>
    </dgm:pt>
    <dgm:pt modelId="{66ABE002-D4E0-46C1-B1DA-05B7309BBF1B}" type="sibTrans" cxnId="{8CA58E16-6F57-4ECF-A22C-F36EFF78CF84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9169A45-51ED-4F10-9FCD-D224870AD49D}">
      <dgm:prSet phldrT="[Text]"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dirty="0">
              <a:latin typeface="Arial" panose="020B0604020202020204" pitchFamily="34" charset="0"/>
            </a:rPr>
            <a:t> </a:t>
          </a:r>
        </a:p>
      </dgm:t>
    </dgm:pt>
    <dgm:pt modelId="{A9CB07EE-6B14-4409-BC4D-6E0A1D4A25BC}" type="parTrans" cxnId="{0A94F479-FD68-442C-B93E-17932D11DC3A}">
      <dgm:prSet/>
      <dgm:spPr/>
      <dgm:t>
        <a:bodyPr/>
        <a:lstStyle/>
        <a:p>
          <a:endParaRPr lang="en-US"/>
        </a:p>
      </dgm:t>
    </dgm:pt>
    <dgm:pt modelId="{7277624C-FB7D-47AA-A59C-F2CFF78710E2}" type="sibTrans" cxnId="{0A94F479-FD68-442C-B93E-17932D11DC3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F4A5E4D-A62A-4DAD-8A78-971CB00E7510}">
      <dgm:prSet phldrT="[Text]"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dirty="0">
              <a:latin typeface="Arial" panose="020B0604020202020204" pitchFamily="34" charset="0"/>
            </a:rPr>
            <a:t> </a:t>
          </a:r>
        </a:p>
      </dgm:t>
    </dgm:pt>
    <dgm:pt modelId="{103AB815-1CB1-4AFB-BBF7-EE37180F2121}" type="parTrans" cxnId="{51E1C6F0-5B64-4AA9-8AB1-88EBB45B6316}">
      <dgm:prSet/>
      <dgm:spPr/>
      <dgm:t>
        <a:bodyPr/>
        <a:lstStyle/>
        <a:p>
          <a:endParaRPr lang="en-US"/>
        </a:p>
      </dgm:t>
    </dgm:pt>
    <dgm:pt modelId="{6253E951-42E5-4589-8630-02D82317EA88}" type="sibTrans" cxnId="{51E1C6F0-5B64-4AA9-8AB1-88EBB45B631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0A55AED0-DF32-438E-A907-4AD817A99272}">
      <dgm:prSet phldrT="[Text]"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dirty="0">
              <a:latin typeface="Arial" panose="020B0604020202020204" pitchFamily="34" charset="0"/>
            </a:rPr>
            <a:t> </a:t>
          </a:r>
        </a:p>
      </dgm:t>
    </dgm:pt>
    <dgm:pt modelId="{DECA02D2-5826-490A-8559-2E78CC7996D5}" type="parTrans" cxnId="{C437BA9C-AFC2-43D1-A2C9-E04BDEF2F038}">
      <dgm:prSet/>
      <dgm:spPr/>
      <dgm:t>
        <a:bodyPr/>
        <a:lstStyle/>
        <a:p>
          <a:endParaRPr lang="en-US"/>
        </a:p>
      </dgm:t>
    </dgm:pt>
    <dgm:pt modelId="{F72A9B42-98FF-49D7-B81A-8F616200F839}" type="sibTrans" cxnId="{C437BA9C-AFC2-43D1-A2C9-E04BDEF2F03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436757E-FAE9-4272-9FC2-B82A22CE9DC8}">
      <dgm:prSet phldrT="[Text]"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dirty="0">
              <a:latin typeface="Arial" panose="020B0604020202020204" pitchFamily="34" charset="0"/>
            </a:rPr>
            <a:t> </a:t>
          </a:r>
        </a:p>
      </dgm:t>
    </dgm:pt>
    <dgm:pt modelId="{30F909D3-66F5-4632-BD7C-3DD2EEEE131E}" type="sibTrans" cxnId="{16DFF45F-01F0-4364-94CC-ECAA0326098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B6E0226-8B66-4DE0-A6AE-C163689A0099}" type="parTrans" cxnId="{16DFF45F-01F0-4364-94CC-ECAA03260989}">
      <dgm:prSet/>
      <dgm:spPr/>
      <dgm:t>
        <a:bodyPr/>
        <a:lstStyle/>
        <a:p>
          <a:endParaRPr lang="en-US"/>
        </a:p>
      </dgm:t>
    </dgm:pt>
    <dgm:pt modelId="{29D10DBD-6D1F-480E-9266-D4BBA0CF9878}" type="pres">
      <dgm:prSet presAssocID="{256A23EC-E7F7-4DEB-8438-E7997BE2C1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584398-9FDA-4124-B159-A830E19AEFA9}" type="pres">
      <dgm:prSet presAssocID="{B60A0BF6-EBD1-4B24-A815-B3A0346907A2}" presName="centerShape" presStyleLbl="node0" presStyleIdx="0" presStyleCnt="1" custLinFactNeighborY="-2168"/>
      <dgm:spPr/>
    </dgm:pt>
    <dgm:pt modelId="{DC0D95AA-C95E-42C9-B2F0-DC598F2ECC1B}" type="pres">
      <dgm:prSet presAssocID="{C436757E-FAE9-4272-9FC2-B82A22CE9DC8}" presName="node" presStyleLbl="node1" presStyleIdx="0" presStyleCnt="5">
        <dgm:presLayoutVars>
          <dgm:bulletEnabled val="1"/>
        </dgm:presLayoutVars>
      </dgm:prSet>
      <dgm:spPr/>
    </dgm:pt>
    <dgm:pt modelId="{DBBF9B04-D605-41CC-B126-FB582562E4D6}" type="pres">
      <dgm:prSet presAssocID="{C436757E-FAE9-4272-9FC2-B82A22CE9DC8}" presName="dummy" presStyleCnt="0"/>
      <dgm:spPr/>
    </dgm:pt>
    <dgm:pt modelId="{512B9674-39B6-465C-8880-1159301957CD}" type="pres">
      <dgm:prSet presAssocID="{30F909D3-66F5-4632-BD7C-3DD2EEEE131E}" presName="sibTrans" presStyleLbl="sibTrans2D1" presStyleIdx="0" presStyleCnt="5"/>
      <dgm:spPr/>
    </dgm:pt>
    <dgm:pt modelId="{EDE1EE64-ED82-4E50-B1BB-BFC5396F415A}" type="pres">
      <dgm:prSet presAssocID="{B20C43C0-0155-4B76-86A7-86958B796D35}" presName="node" presStyleLbl="node1" presStyleIdx="1" presStyleCnt="5">
        <dgm:presLayoutVars>
          <dgm:bulletEnabled val="1"/>
        </dgm:presLayoutVars>
      </dgm:prSet>
      <dgm:spPr/>
    </dgm:pt>
    <dgm:pt modelId="{C7B1FF9F-1A8B-4B85-8EF8-3F874A94BE17}" type="pres">
      <dgm:prSet presAssocID="{B20C43C0-0155-4B76-86A7-86958B796D35}" presName="dummy" presStyleCnt="0"/>
      <dgm:spPr/>
    </dgm:pt>
    <dgm:pt modelId="{6B95BC28-C810-49D0-A663-C28E9A9F42EF}" type="pres">
      <dgm:prSet presAssocID="{66ABE002-D4E0-46C1-B1DA-05B7309BBF1B}" presName="sibTrans" presStyleLbl="sibTrans2D1" presStyleIdx="1" presStyleCnt="5" custLinFactNeighborX="30996" custLinFactNeighborY="14647"/>
      <dgm:spPr/>
    </dgm:pt>
    <dgm:pt modelId="{775BC6DF-E24F-4E7B-B7A1-C92FB9A102B6}" type="pres">
      <dgm:prSet presAssocID="{49169A45-51ED-4F10-9FCD-D224870AD49D}" presName="node" presStyleLbl="node1" presStyleIdx="2" presStyleCnt="5">
        <dgm:presLayoutVars>
          <dgm:bulletEnabled val="1"/>
        </dgm:presLayoutVars>
      </dgm:prSet>
      <dgm:spPr/>
    </dgm:pt>
    <dgm:pt modelId="{4425181E-5361-4D7A-8EBF-A8A401B92BA4}" type="pres">
      <dgm:prSet presAssocID="{49169A45-51ED-4F10-9FCD-D224870AD49D}" presName="dummy" presStyleCnt="0"/>
      <dgm:spPr/>
    </dgm:pt>
    <dgm:pt modelId="{1FB120BA-EF18-4B50-83D3-5E045D5786C1}" type="pres">
      <dgm:prSet presAssocID="{7277624C-FB7D-47AA-A59C-F2CFF78710E2}" presName="sibTrans" presStyleLbl="sibTrans2D1" presStyleIdx="2" presStyleCnt="5"/>
      <dgm:spPr/>
    </dgm:pt>
    <dgm:pt modelId="{1008222C-36E2-442B-B81A-C39EC6563B7E}" type="pres">
      <dgm:prSet presAssocID="{5F4A5E4D-A62A-4DAD-8A78-971CB00E7510}" presName="node" presStyleLbl="node1" presStyleIdx="3" presStyleCnt="5">
        <dgm:presLayoutVars>
          <dgm:bulletEnabled val="1"/>
        </dgm:presLayoutVars>
      </dgm:prSet>
      <dgm:spPr/>
    </dgm:pt>
    <dgm:pt modelId="{398F7422-4A40-43EC-8B64-17BA713E9EAF}" type="pres">
      <dgm:prSet presAssocID="{5F4A5E4D-A62A-4DAD-8A78-971CB00E7510}" presName="dummy" presStyleCnt="0"/>
      <dgm:spPr/>
    </dgm:pt>
    <dgm:pt modelId="{05D12D15-D822-4CC5-80D7-689357DE16C3}" type="pres">
      <dgm:prSet presAssocID="{6253E951-42E5-4589-8630-02D82317EA88}" presName="sibTrans" presStyleLbl="sibTrans2D1" presStyleIdx="3" presStyleCnt="5" custLinFactNeighborX="-32391" custLinFactNeighborY="19193"/>
      <dgm:spPr/>
    </dgm:pt>
    <dgm:pt modelId="{0996FADC-1952-4D98-936D-1FC4D37D3B83}" type="pres">
      <dgm:prSet presAssocID="{0A55AED0-DF32-438E-A907-4AD817A99272}" presName="node" presStyleLbl="node1" presStyleIdx="4" presStyleCnt="5">
        <dgm:presLayoutVars>
          <dgm:bulletEnabled val="1"/>
        </dgm:presLayoutVars>
      </dgm:prSet>
      <dgm:spPr/>
    </dgm:pt>
    <dgm:pt modelId="{090C6DD7-E726-47E8-A535-A680C4AAC081}" type="pres">
      <dgm:prSet presAssocID="{0A55AED0-DF32-438E-A907-4AD817A99272}" presName="dummy" presStyleCnt="0"/>
      <dgm:spPr/>
    </dgm:pt>
    <dgm:pt modelId="{AF996010-9061-4A62-AEBD-B60BD3E59E5A}" type="pres">
      <dgm:prSet presAssocID="{F72A9B42-98FF-49D7-B81A-8F616200F839}" presName="sibTrans" presStyleLbl="sibTrans2D1" presStyleIdx="4" presStyleCnt="5"/>
      <dgm:spPr/>
    </dgm:pt>
  </dgm:ptLst>
  <dgm:cxnLst>
    <dgm:cxn modelId="{C363E304-F026-45CB-9E55-9A78013BE317}" type="presOf" srcId="{B60A0BF6-EBD1-4B24-A815-B3A0346907A2}" destId="{05584398-9FDA-4124-B159-A830E19AEFA9}" srcOrd="0" destOrd="0" presId="urn:microsoft.com/office/officeart/2005/8/layout/radial6"/>
    <dgm:cxn modelId="{9FBDA30F-EE94-45B0-AA87-FE947464CDA2}" type="presOf" srcId="{B20C43C0-0155-4B76-86A7-86958B796D35}" destId="{EDE1EE64-ED82-4E50-B1BB-BFC5396F415A}" srcOrd="0" destOrd="0" presId="urn:microsoft.com/office/officeart/2005/8/layout/radial6"/>
    <dgm:cxn modelId="{8CA58E16-6F57-4ECF-A22C-F36EFF78CF84}" srcId="{B60A0BF6-EBD1-4B24-A815-B3A0346907A2}" destId="{B20C43C0-0155-4B76-86A7-86958B796D35}" srcOrd="1" destOrd="0" parTransId="{A1843680-3BCA-4D56-B2A4-3DD8F6F0FFAE}" sibTransId="{66ABE002-D4E0-46C1-B1DA-05B7309BBF1B}"/>
    <dgm:cxn modelId="{36F6961A-EA81-4824-9AD9-AC57779BEA29}" type="presOf" srcId="{C436757E-FAE9-4272-9FC2-B82A22CE9DC8}" destId="{DC0D95AA-C95E-42C9-B2F0-DC598F2ECC1B}" srcOrd="0" destOrd="0" presId="urn:microsoft.com/office/officeart/2005/8/layout/radial6"/>
    <dgm:cxn modelId="{6CEB8339-1F54-4AD4-A098-6E65328FD7B0}" type="presOf" srcId="{49169A45-51ED-4F10-9FCD-D224870AD49D}" destId="{775BC6DF-E24F-4E7B-B7A1-C92FB9A102B6}" srcOrd="0" destOrd="0" presId="urn:microsoft.com/office/officeart/2005/8/layout/radial6"/>
    <dgm:cxn modelId="{16DFF45F-01F0-4364-94CC-ECAA03260989}" srcId="{B60A0BF6-EBD1-4B24-A815-B3A0346907A2}" destId="{C436757E-FAE9-4272-9FC2-B82A22CE9DC8}" srcOrd="0" destOrd="0" parTransId="{3B6E0226-8B66-4DE0-A6AE-C163689A0099}" sibTransId="{30F909D3-66F5-4632-BD7C-3DD2EEEE131E}"/>
    <dgm:cxn modelId="{7110134D-798E-42FF-A435-9A3AA79F75DA}" type="presOf" srcId="{256A23EC-E7F7-4DEB-8438-E7997BE2C11E}" destId="{29D10DBD-6D1F-480E-9266-D4BBA0CF9878}" srcOrd="0" destOrd="0" presId="urn:microsoft.com/office/officeart/2005/8/layout/radial6"/>
    <dgm:cxn modelId="{0A94F479-FD68-442C-B93E-17932D11DC3A}" srcId="{B60A0BF6-EBD1-4B24-A815-B3A0346907A2}" destId="{49169A45-51ED-4F10-9FCD-D224870AD49D}" srcOrd="2" destOrd="0" parTransId="{A9CB07EE-6B14-4409-BC4D-6E0A1D4A25BC}" sibTransId="{7277624C-FB7D-47AA-A59C-F2CFF78710E2}"/>
    <dgm:cxn modelId="{3222C37D-F363-4401-830C-5951F86857A0}" type="presOf" srcId="{F72A9B42-98FF-49D7-B81A-8F616200F839}" destId="{AF996010-9061-4A62-AEBD-B60BD3E59E5A}" srcOrd="0" destOrd="0" presId="urn:microsoft.com/office/officeart/2005/8/layout/radial6"/>
    <dgm:cxn modelId="{6BD0167F-5ADE-46F4-A6E3-DE44C48F8EF7}" type="presOf" srcId="{66ABE002-D4E0-46C1-B1DA-05B7309BBF1B}" destId="{6B95BC28-C810-49D0-A663-C28E9A9F42EF}" srcOrd="0" destOrd="0" presId="urn:microsoft.com/office/officeart/2005/8/layout/radial6"/>
    <dgm:cxn modelId="{A735268F-3A09-4354-91B6-BFB11C9EE4FD}" type="presOf" srcId="{30F909D3-66F5-4632-BD7C-3DD2EEEE131E}" destId="{512B9674-39B6-465C-8880-1159301957CD}" srcOrd="0" destOrd="0" presId="urn:microsoft.com/office/officeart/2005/8/layout/radial6"/>
    <dgm:cxn modelId="{C437BA9C-AFC2-43D1-A2C9-E04BDEF2F038}" srcId="{B60A0BF6-EBD1-4B24-A815-B3A0346907A2}" destId="{0A55AED0-DF32-438E-A907-4AD817A99272}" srcOrd="4" destOrd="0" parTransId="{DECA02D2-5826-490A-8559-2E78CC7996D5}" sibTransId="{F72A9B42-98FF-49D7-B81A-8F616200F839}"/>
    <dgm:cxn modelId="{F64D27A2-6AD1-4B1C-8D68-94CD8514703C}" type="presOf" srcId="{7277624C-FB7D-47AA-A59C-F2CFF78710E2}" destId="{1FB120BA-EF18-4B50-83D3-5E045D5786C1}" srcOrd="0" destOrd="0" presId="urn:microsoft.com/office/officeart/2005/8/layout/radial6"/>
    <dgm:cxn modelId="{0D3531A9-43CD-488A-BF52-609929426FBA}" type="presOf" srcId="{6253E951-42E5-4589-8630-02D82317EA88}" destId="{05D12D15-D822-4CC5-80D7-689357DE16C3}" srcOrd="0" destOrd="0" presId="urn:microsoft.com/office/officeart/2005/8/layout/radial6"/>
    <dgm:cxn modelId="{010610B5-51DF-4B32-9997-AA2C2A835719}" type="presOf" srcId="{5F4A5E4D-A62A-4DAD-8A78-971CB00E7510}" destId="{1008222C-36E2-442B-B81A-C39EC6563B7E}" srcOrd="0" destOrd="0" presId="urn:microsoft.com/office/officeart/2005/8/layout/radial6"/>
    <dgm:cxn modelId="{139B87BA-5E07-4FC9-BA2A-64830C1EBADF}" type="presOf" srcId="{0A55AED0-DF32-438E-A907-4AD817A99272}" destId="{0996FADC-1952-4D98-936D-1FC4D37D3B83}" srcOrd="0" destOrd="0" presId="urn:microsoft.com/office/officeart/2005/8/layout/radial6"/>
    <dgm:cxn modelId="{286736CA-8A47-4EC2-A29B-B1A3790655C1}" srcId="{256A23EC-E7F7-4DEB-8438-E7997BE2C11E}" destId="{B60A0BF6-EBD1-4B24-A815-B3A0346907A2}" srcOrd="0" destOrd="0" parTransId="{E70E0429-4144-4E43-91D3-0F342858F588}" sibTransId="{9E743E37-A093-4734-8885-A81E4316F2A7}"/>
    <dgm:cxn modelId="{51E1C6F0-5B64-4AA9-8AB1-88EBB45B6316}" srcId="{B60A0BF6-EBD1-4B24-A815-B3A0346907A2}" destId="{5F4A5E4D-A62A-4DAD-8A78-971CB00E7510}" srcOrd="3" destOrd="0" parTransId="{103AB815-1CB1-4AFB-BBF7-EE37180F2121}" sibTransId="{6253E951-42E5-4589-8630-02D82317EA88}"/>
    <dgm:cxn modelId="{BBD0E133-ED10-48DE-9DDB-BF288645758B}" type="presParOf" srcId="{29D10DBD-6D1F-480E-9266-D4BBA0CF9878}" destId="{05584398-9FDA-4124-B159-A830E19AEFA9}" srcOrd="0" destOrd="0" presId="urn:microsoft.com/office/officeart/2005/8/layout/radial6"/>
    <dgm:cxn modelId="{32DCFF7A-CCBA-49B0-8F79-BE1B2EC7A612}" type="presParOf" srcId="{29D10DBD-6D1F-480E-9266-D4BBA0CF9878}" destId="{DC0D95AA-C95E-42C9-B2F0-DC598F2ECC1B}" srcOrd="1" destOrd="0" presId="urn:microsoft.com/office/officeart/2005/8/layout/radial6"/>
    <dgm:cxn modelId="{1B1D7FC9-F4EA-440A-8132-E070C2122107}" type="presParOf" srcId="{29D10DBD-6D1F-480E-9266-D4BBA0CF9878}" destId="{DBBF9B04-D605-41CC-B126-FB582562E4D6}" srcOrd="2" destOrd="0" presId="urn:microsoft.com/office/officeart/2005/8/layout/radial6"/>
    <dgm:cxn modelId="{38B623CB-AF02-4BEF-8DF6-C042D5582B02}" type="presParOf" srcId="{29D10DBD-6D1F-480E-9266-D4BBA0CF9878}" destId="{512B9674-39B6-465C-8880-1159301957CD}" srcOrd="3" destOrd="0" presId="urn:microsoft.com/office/officeart/2005/8/layout/radial6"/>
    <dgm:cxn modelId="{CAA5A36A-C070-4DCA-B8AC-CBF8F5650956}" type="presParOf" srcId="{29D10DBD-6D1F-480E-9266-D4BBA0CF9878}" destId="{EDE1EE64-ED82-4E50-B1BB-BFC5396F415A}" srcOrd="4" destOrd="0" presId="urn:microsoft.com/office/officeart/2005/8/layout/radial6"/>
    <dgm:cxn modelId="{A9E982FB-A3B2-451D-B9BC-78DC7D973755}" type="presParOf" srcId="{29D10DBD-6D1F-480E-9266-D4BBA0CF9878}" destId="{C7B1FF9F-1A8B-4B85-8EF8-3F874A94BE17}" srcOrd="5" destOrd="0" presId="urn:microsoft.com/office/officeart/2005/8/layout/radial6"/>
    <dgm:cxn modelId="{606D5D1D-B0FC-4D45-B437-90004E230F84}" type="presParOf" srcId="{29D10DBD-6D1F-480E-9266-D4BBA0CF9878}" destId="{6B95BC28-C810-49D0-A663-C28E9A9F42EF}" srcOrd="6" destOrd="0" presId="urn:microsoft.com/office/officeart/2005/8/layout/radial6"/>
    <dgm:cxn modelId="{24DFC52E-4483-4798-BE19-201F18EA9DDD}" type="presParOf" srcId="{29D10DBD-6D1F-480E-9266-D4BBA0CF9878}" destId="{775BC6DF-E24F-4E7B-B7A1-C92FB9A102B6}" srcOrd="7" destOrd="0" presId="urn:microsoft.com/office/officeart/2005/8/layout/radial6"/>
    <dgm:cxn modelId="{E3CC8712-B873-4AA5-A5F0-3065A2B85038}" type="presParOf" srcId="{29D10DBD-6D1F-480E-9266-D4BBA0CF9878}" destId="{4425181E-5361-4D7A-8EBF-A8A401B92BA4}" srcOrd="8" destOrd="0" presId="urn:microsoft.com/office/officeart/2005/8/layout/radial6"/>
    <dgm:cxn modelId="{3427334D-0562-4B43-913F-26898207DDE0}" type="presParOf" srcId="{29D10DBD-6D1F-480E-9266-D4BBA0CF9878}" destId="{1FB120BA-EF18-4B50-83D3-5E045D5786C1}" srcOrd="9" destOrd="0" presId="urn:microsoft.com/office/officeart/2005/8/layout/radial6"/>
    <dgm:cxn modelId="{7F610FEE-A07B-4E7F-A630-2E2873BFDB82}" type="presParOf" srcId="{29D10DBD-6D1F-480E-9266-D4BBA0CF9878}" destId="{1008222C-36E2-442B-B81A-C39EC6563B7E}" srcOrd="10" destOrd="0" presId="urn:microsoft.com/office/officeart/2005/8/layout/radial6"/>
    <dgm:cxn modelId="{71D9A493-3BAC-43CB-92CA-B979A137F3DC}" type="presParOf" srcId="{29D10DBD-6D1F-480E-9266-D4BBA0CF9878}" destId="{398F7422-4A40-43EC-8B64-17BA713E9EAF}" srcOrd="11" destOrd="0" presId="urn:microsoft.com/office/officeart/2005/8/layout/radial6"/>
    <dgm:cxn modelId="{A9A1959F-96FC-4707-BFB8-72CFF8AA444E}" type="presParOf" srcId="{29D10DBD-6D1F-480E-9266-D4BBA0CF9878}" destId="{05D12D15-D822-4CC5-80D7-689357DE16C3}" srcOrd="12" destOrd="0" presId="urn:microsoft.com/office/officeart/2005/8/layout/radial6"/>
    <dgm:cxn modelId="{BE3E4A5F-5B03-4363-9EC3-B0F404D6CD65}" type="presParOf" srcId="{29D10DBD-6D1F-480E-9266-D4BBA0CF9878}" destId="{0996FADC-1952-4D98-936D-1FC4D37D3B83}" srcOrd="13" destOrd="0" presId="urn:microsoft.com/office/officeart/2005/8/layout/radial6"/>
    <dgm:cxn modelId="{A7F3CFCE-B40D-45E3-A670-082DC1FEABEC}" type="presParOf" srcId="{29D10DBD-6D1F-480E-9266-D4BBA0CF9878}" destId="{090C6DD7-E726-47E8-A535-A680C4AAC081}" srcOrd="14" destOrd="0" presId="urn:microsoft.com/office/officeart/2005/8/layout/radial6"/>
    <dgm:cxn modelId="{0CFF4C2C-4B8F-4AB1-B332-3C6B9060548A}" type="presParOf" srcId="{29D10DBD-6D1F-480E-9266-D4BBA0CF9878}" destId="{AF996010-9061-4A62-AEBD-B60BD3E59E5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96010-9061-4A62-AEBD-B60BD3E59E5A}">
      <dsp:nvSpPr>
        <dsp:cNvPr id="0" name=""/>
        <dsp:cNvSpPr/>
      </dsp:nvSpPr>
      <dsp:spPr>
        <a:xfrm>
          <a:off x="1016532" y="392504"/>
          <a:ext cx="2617391" cy="2617391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2D15-D822-4CC5-80D7-689357DE16C3}">
      <dsp:nvSpPr>
        <dsp:cNvPr id="0" name=""/>
        <dsp:cNvSpPr/>
      </dsp:nvSpPr>
      <dsp:spPr>
        <a:xfrm>
          <a:off x="168733" y="894860"/>
          <a:ext cx="2617391" cy="2617391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120BA-EF18-4B50-83D3-5E045D5786C1}">
      <dsp:nvSpPr>
        <dsp:cNvPr id="0" name=""/>
        <dsp:cNvSpPr/>
      </dsp:nvSpPr>
      <dsp:spPr>
        <a:xfrm>
          <a:off x="1016532" y="392504"/>
          <a:ext cx="2617391" cy="2617391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5BC28-C810-49D0-A663-C28E9A9F42EF}">
      <dsp:nvSpPr>
        <dsp:cNvPr id="0" name=""/>
        <dsp:cNvSpPr/>
      </dsp:nvSpPr>
      <dsp:spPr>
        <a:xfrm>
          <a:off x="1827819" y="775874"/>
          <a:ext cx="2617391" cy="2617391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B9674-39B6-465C-8880-1159301957CD}">
      <dsp:nvSpPr>
        <dsp:cNvPr id="0" name=""/>
        <dsp:cNvSpPr/>
      </dsp:nvSpPr>
      <dsp:spPr>
        <a:xfrm>
          <a:off x="1016532" y="392504"/>
          <a:ext cx="2617391" cy="2617391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84398-9FDA-4124-B159-A830E19AEFA9}">
      <dsp:nvSpPr>
        <dsp:cNvPr id="0" name=""/>
        <dsp:cNvSpPr/>
      </dsp:nvSpPr>
      <dsp:spPr>
        <a:xfrm>
          <a:off x="1722349" y="1042893"/>
          <a:ext cx="1205758" cy="1205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</a:rPr>
            <a:t> </a:t>
          </a:r>
        </a:p>
      </dsp:txBody>
      <dsp:txXfrm>
        <a:off x="1898928" y="1219472"/>
        <a:ext cx="852600" cy="852600"/>
      </dsp:txXfrm>
    </dsp:sp>
    <dsp:sp modelId="{DC0D95AA-C95E-42C9-B2F0-DC598F2ECC1B}">
      <dsp:nvSpPr>
        <dsp:cNvPr id="0" name=""/>
        <dsp:cNvSpPr/>
      </dsp:nvSpPr>
      <dsp:spPr>
        <a:xfrm>
          <a:off x="1903213" y="874"/>
          <a:ext cx="844030" cy="8440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</a:rPr>
            <a:t> </a:t>
          </a:r>
        </a:p>
      </dsp:txBody>
      <dsp:txXfrm>
        <a:off x="2026818" y="124479"/>
        <a:ext cx="596820" cy="596820"/>
      </dsp:txXfrm>
    </dsp:sp>
    <dsp:sp modelId="{EDE1EE64-ED82-4E50-B1BB-BFC5396F415A}">
      <dsp:nvSpPr>
        <dsp:cNvPr id="0" name=""/>
        <dsp:cNvSpPr/>
      </dsp:nvSpPr>
      <dsp:spPr>
        <a:xfrm>
          <a:off x="3118958" y="884165"/>
          <a:ext cx="844030" cy="8440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</a:rPr>
            <a:t> </a:t>
          </a:r>
        </a:p>
      </dsp:txBody>
      <dsp:txXfrm>
        <a:off x="3242563" y="1007770"/>
        <a:ext cx="596820" cy="596820"/>
      </dsp:txXfrm>
    </dsp:sp>
    <dsp:sp modelId="{775BC6DF-E24F-4E7B-B7A1-C92FB9A102B6}">
      <dsp:nvSpPr>
        <dsp:cNvPr id="0" name=""/>
        <dsp:cNvSpPr/>
      </dsp:nvSpPr>
      <dsp:spPr>
        <a:xfrm>
          <a:off x="2654585" y="2313360"/>
          <a:ext cx="844030" cy="8440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</a:rPr>
            <a:t> </a:t>
          </a:r>
        </a:p>
      </dsp:txBody>
      <dsp:txXfrm>
        <a:off x="2778190" y="2436965"/>
        <a:ext cx="596820" cy="596820"/>
      </dsp:txXfrm>
    </dsp:sp>
    <dsp:sp modelId="{1008222C-36E2-442B-B81A-C39EC6563B7E}">
      <dsp:nvSpPr>
        <dsp:cNvPr id="0" name=""/>
        <dsp:cNvSpPr/>
      </dsp:nvSpPr>
      <dsp:spPr>
        <a:xfrm>
          <a:off x="1151841" y="2313360"/>
          <a:ext cx="844030" cy="8440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</a:rPr>
            <a:t> </a:t>
          </a:r>
        </a:p>
      </dsp:txBody>
      <dsp:txXfrm>
        <a:off x="1275446" y="2436965"/>
        <a:ext cx="596820" cy="596820"/>
      </dsp:txXfrm>
    </dsp:sp>
    <dsp:sp modelId="{0996FADC-1952-4D98-936D-1FC4D37D3B83}">
      <dsp:nvSpPr>
        <dsp:cNvPr id="0" name=""/>
        <dsp:cNvSpPr/>
      </dsp:nvSpPr>
      <dsp:spPr>
        <a:xfrm>
          <a:off x="687467" y="884165"/>
          <a:ext cx="844030" cy="8440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</a:rPr>
            <a:t> </a:t>
          </a:r>
        </a:p>
      </dsp:txBody>
      <dsp:txXfrm>
        <a:off x="811072" y="1007770"/>
        <a:ext cx="596820" cy="596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2B08D-39BB-46DE-BBED-F7359E643807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69B3-974C-4253-9C80-5DAD53A59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4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the</a:t>
            </a:r>
            <a:r>
              <a:rPr lang="en-US" baseline="0" dirty="0"/>
              <a:t> headline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9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7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front loading and front exit aspect is also ideal within hospitality, as it's harder to spill drinks/food into the printer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0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3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 Logos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59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5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5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3BBF-ECA4-40A3-8EB1-99CD1E72B0C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7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Add </a:t>
            </a:r>
            <a:r>
              <a:rPr lang="en-GB" baseline="0" dirty="0"/>
              <a:t> warranty price?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0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pic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80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</a:t>
            </a:r>
            <a:r>
              <a:rPr lang="en-US" baseline="0" dirty="0"/>
              <a:t> to pic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3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Roboto Light" panose="02000000000000000000" pitchFamily="2" charset="0"/>
                <a:cs typeface="+mn-cs"/>
              </a:rPr>
              <a:t>- Standard interface is USB</a:t>
            </a:r>
          </a:p>
          <a:p>
            <a:r>
              <a: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Roboto Light" panose="02000000000000000000" pitchFamily="2" charset="0"/>
                <a:cs typeface="+mn-cs"/>
              </a:rPr>
              <a:t>- Optional interfaces are also available: Serial, Ethernet, Bluetooth and </a:t>
            </a:r>
            <a:r>
              <a:rPr lang="en-US" sz="12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Roboto Light" panose="02000000000000000000" pitchFamily="2" charset="0"/>
                <a:cs typeface="+mn-cs"/>
              </a:rPr>
              <a:t>WiFi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0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Greyscale: yes, 16 shades of grey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5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Update</a:t>
            </a:r>
            <a:r>
              <a:rPr lang="en-GB" baseline="0" dirty="0"/>
              <a:t> 1</a:t>
            </a:r>
            <a:r>
              <a:rPr lang="en-GB" baseline="30000" dirty="0"/>
              <a:t>st</a:t>
            </a:r>
            <a:r>
              <a:rPr lang="en-GB" baseline="0" dirty="0"/>
              <a:t> icon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2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9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Light" panose="02000000000000000000" pitchFamily="2" charset="0"/>
                <a:cs typeface="+mn-cs"/>
              </a:rPr>
              <a:t>A lot of retail shops especially the ones that are high-end are focusing on design today and want to have clean desks, for this reason they try to minimize the POS system</a:t>
            </a:r>
            <a:r>
              <a:rPr lang="en-US" sz="12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Light" panose="02000000000000000000" pitchFamily="2" charset="0"/>
                <a:cs typeface="+mn-cs"/>
              </a:rPr>
              <a:t> </a:t>
            </a:r>
            <a:r>
              <a:rPr lang="en-US" dirty="0"/>
              <a:t>, the only larger POS equipment is in this case would be the printer and the cash drawer which both can be hided offering complying with clean </a:t>
            </a:r>
            <a:r>
              <a:rPr lang="en-US" dirty="0" err="1"/>
              <a:t>easthetics</a:t>
            </a:r>
            <a:r>
              <a:rPr lang="en-US" dirty="0"/>
              <a:t> and work area / countertop.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9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Light" panose="02000000000000000000" pitchFamily="2" charset="0"/>
                <a:cs typeface="+mn-cs"/>
              </a:rPr>
              <a:t>A lot of retail shops especially the ones that are high-end are focusing on design today and want to have clean desks, for this reason they try to minimize the POS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CT-S751 minimalistic </a:t>
            </a:r>
            <a:r>
              <a:rPr lang="en-US" dirty="0" err="1"/>
              <a:t>mPOS</a:t>
            </a:r>
            <a:r>
              <a:rPr lang="en-US" dirty="0"/>
              <a:t> solutions which are operated from a tablet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69B3-974C-4253-9C80-5DAD53A591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8">
            <a:extLst>
              <a:ext uri="{FF2B5EF4-FFF2-40B4-BE49-F238E27FC236}">
                <a16:creationId xmlns:a16="http://schemas.microsoft.com/office/drawing/2014/main" id="{1A99F202-9A0B-4482-BC45-3505B4F4E13C}"/>
              </a:ext>
            </a:extLst>
          </p:cNvPr>
          <p:cNvCxnSpPr>
            <a:cxnSpLocks/>
          </p:cNvCxnSpPr>
          <p:nvPr userDrawn="1"/>
        </p:nvCxnSpPr>
        <p:spPr>
          <a:xfrm>
            <a:off x="457632" y="620114"/>
            <a:ext cx="8687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6">
            <a:extLst>
              <a:ext uri="{FF2B5EF4-FFF2-40B4-BE49-F238E27FC236}">
                <a16:creationId xmlns:a16="http://schemas.microsoft.com/office/drawing/2014/main" id="{2E6780D3-691B-498C-BA78-8E3A97550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4" y="223387"/>
            <a:ext cx="1142176" cy="212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17D7B1-678B-4AB0-B439-A9D604280F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632" y="436225"/>
            <a:ext cx="2340000" cy="87750"/>
          </a:xfrm>
          <a:prstGeom prst="rect">
            <a:avLst/>
          </a:prstGeom>
        </p:spPr>
      </p:pic>
      <p:sp>
        <p:nvSpPr>
          <p:cNvPr id="11" name="正方形/長方形 6">
            <a:extLst>
              <a:ext uri="{FF2B5EF4-FFF2-40B4-BE49-F238E27FC236}">
                <a16:creationId xmlns:a16="http://schemas.microsoft.com/office/drawing/2014/main" id="{2A4720C6-12D9-4FB6-AB2E-92F46246A9A9}"/>
              </a:ext>
            </a:extLst>
          </p:cNvPr>
          <p:cNvSpPr/>
          <p:nvPr userDrawn="1"/>
        </p:nvSpPr>
        <p:spPr>
          <a:xfrm>
            <a:off x="5491818" y="4792293"/>
            <a:ext cx="33202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392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dirty="0">
                <a:solidFill>
                  <a:schemeClr val="bg1">
                    <a:lumMod val="65000"/>
                  </a:schemeClr>
                </a:solidFill>
              </a:rPr>
              <a:t>All rights reserved ©</a:t>
            </a:r>
            <a:r>
              <a:rPr lang="ja-JP" altLang="en-US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800" dirty="0">
                <a:solidFill>
                  <a:schemeClr val="bg1">
                    <a:lumMod val="65000"/>
                  </a:schemeClr>
                </a:solidFill>
              </a:rPr>
              <a:t>2019 CITIZEN SYSTEMS EUROPE</a:t>
            </a:r>
            <a:r>
              <a:rPr lang="en-US" altLang="ja-JP" sz="800" baseline="0" dirty="0">
                <a:solidFill>
                  <a:schemeClr val="bg1">
                    <a:lumMod val="65000"/>
                  </a:schemeClr>
                </a:solidFill>
              </a:rPr>
              <a:t> GMBH</a:t>
            </a:r>
            <a:endParaRPr lang="ja-JP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071AFD-B814-45EB-8CC9-AEF6057762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919" y="1469685"/>
            <a:ext cx="7773750" cy="11028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3DD5DBB-D6A2-4517-AE20-E32F772D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2" cy="1314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8">
            <a:extLst>
              <a:ext uri="{FF2B5EF4-FFF2-40B4-BE49-F238E27FC236}">
                <a16:creationId xmlns:a16="http://schemas.microsoft.com/office/drawing/2014/main" id="{E4C4E7ED-BBD5-4196-934C-705BE293CD6C}"/>
              </a:ext>
            </a:extLst>
          </p:cNvPr>
          <p:cNvCxnSpPr>
            <a:cxnSpLocks/>
          </p:cNvCxnSpPr>
          <p:nvPr userDrawn="1"/>
        </p:nvCxnSpPr>
        <p:spPr>
          <a:xfrm>
            <a:off x="457632" y="620114"/>
            <a:ext cx="8687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6">
            <a:extLst>
              <a:ext uri="{FF2B5EF4-FFF2-40B4-BE49-F238E27FC236}">
                <a16:creationId xmlns:a16="http://schemas.microsoft.com/office/drawing/2014/main" id="{C445605A-0906-41E6-829E-221A7633BB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4" y="223387"/>
            <a:ext cx="1142176" cy="212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BE22D-F284-40FD-A9A2-92CD154E67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632" y="436225"/>
            <a:ext cx="2340000" cy="87750"/>
          </a:xfrm>
          <a:prstGeom prst="rect">
            <a:avLst/>
          </a:prstGeom>
        </p:spPr>
      </p:pic>
      <p:sp>
        <p:nvSpPr>
          <p:cNvPr id="12" name="正方形/長方形 6">
            <a:extLst>
              <a:ext uri="{FF2B5EF4-FFF2-40B4-BE49-F238E27FC236}">
                <a16:creationId xmlns:a16="http://schemas.microsoft.com/office/drawing/2014/main" id="{786C05D3-E6BB-45F5-994C-AEDF049ADA01}"/>
              </a:ext>
            </a:extLst>
          </p:cNvPr>
          <p:cNvSpPr/>
          <p:nvPr userDrawn="1"/>
        </p:nvSpPr>
        <p:spPr>
          <a:xfrm>
            <a:off x="5491818" y="4792293"/>
            <a:ext cx="33202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392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dirty="0">
                <a:solidFill>
                  <a:schemeClr val="bg1">
                    <a:lumMod val="65000"/>
                  </a:schemeClr>
                </a:solidFill>
              </a:rPr>
              <a:t>All rights reserved ©</a:t>
            </a:r>
            <a:r>
              <a:rPr lang="ja-JP" altLang="en-US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800" dirty="0">
                <a:solidFill>
                  <a:schemeClr val="bg1">
                    <a:lumMod val="65000"/>
                  </a:schemeClr>
                </a:solidFill>
              </a:rPr>
              <a:t>2019 CITIZEN SYSTEMS EUROPE</a:t>
            </a:r>
            <a:r>
              <a:rPr lang="en-US" altLang="ja-JP" sz="800" baseline="0" dirty="0">
                <a:solidFill>
                  <a:schemeClr val="bg1">
                    <a:lumMod val="65000"/>
                  </a:schemeClr>
                </a:solidFill>
              </a:rPr>
              <a:t> GMBH</a:t>
            </a:r>
            <a:endParaRPr lang="ja-JP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8">
            <a:extLst>
              <a:ext uri="{FF2B5EF4-FFF2-40B4-BE49-F238E27FC236}">
                <a16:creationId xmlns:a16="http://schemas.microsoft.com/office/drawing/2014/main" id="{15378A56-D3C8-4B50-958E-51A7317C3E00}"/>
              </a:ext>
            </a:extLst>
          </p:cNvPr>
          <p:cNvCxnSpPr>
            <a:cxnSpLocks/>
          </p:cNvCxnSpPr>
          <p:nvPr userDrawn="1"/>
        </p:nvCxnSpPr>
        <p:spPr>
          <a:xfrm>
            <a:off x="457632" y="620114"/>
            <a:ext cx="8687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17363783-EC6B-42F9-92DB-8FB9C2B07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4" y="223387"/>
            <a:ext cx="1142176" cy="212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1E18D-377D-45C1-B2B4-A695A7ED3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632" y="436225"/>
            <a:ext cx="2340000" cy="87750"/>
          </a:xfrm>
          <a:prstGeom prst="rect">
            <a:avLst/>
          </a:prstGeom>
        </p:spPr>
      </p:pic>
      <p:sp>
        <p:nvSpPr>
          <p:cNvPr id="9" name="正方形/長方形 6">
            <a:extLst>
              <a:ext uri="{FF2B5EF4-FFF2-40B4-BE49-F238E27FC236}">
                <a16:creationId xmlns:a16="http://schemas.microsoft.com/office/drawing/2014/main" id="{08CB8574-E774-433E-91A6-8DA057131729}"/>
              </a:ext>
            </a:extLst>
          </p:cNvPr>
          <p:cNvSpPr/>
          <p:nvPr userDrawn="1"/>
        </p:nvSpPr>
        <p:spPr>
          <a:xfrm>
            <a:off x="5491818" y="4792293"/>
            <a:ext cx="33202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392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dirty="0">
                <a:solidFill>
                  <a:schemeClr val="bg1">
                    <a:lumMod val="65000"/>
                  </a:schemeClr>
                </a:solidFill>
              </a:rPr>
              <a:t>All rights reserved ©</a:t>
            </a:r>
            <a:r>
              <a:rPr lang="ja-JP" altLang="en-US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800" dirty="0">
                <a:solidFill>
                  <a:schemeClr val="bg1">
                    <a:lumMod val="65000"/>
                  </a:schemeClr>
                </a:solidFill>
              </a:rPr>
              <a:t>2019 CITIZEN SYSTEMS EUROPE</a:t>
            </a:r>
            <a:r>
              <a:rPr lang="en-US" altLang="ja-JP" sz="800" baseline="0" dirty="0">
                <a:solidFill>
                  <a:schemeClr val="bg1">
                    <a:lumMod val="65000"/>
                  </a:schemeClr>
                </a:solidFill>
              </a:rPr>
              <a:t> GMBH</a:t>
            </a:r>
            <a:endParaRPr lang="ja-JP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1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2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8">
            <a:extLst>
              <a:ext uri="{FF2B5EF4-FFF2-40B4-BE49-F238E27FC236}">
                <a16:creationId xmlns:a16="http://schemas.microsoft.com/office/drawing/2014/main" id="{4E822F33-3F3D-426D-96BB-07F7EB08B8C9}"/>
              </a:ext>
            </a:extLst>
          </p:cNvPr>
          <p:cNvCxnSpPr>
            <a:cxnSpLocks/>
          </p:cNvCxnSpPr>
          <p:nvPr userDrawn="1"/>
        </p:nvCxnSpPr>
        <p:spPr>
          <a:xfrm>
            <a:off x="457632" y="620114"/>
            <a:ext cx="8687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6">
            <a:extLst>
              <a:ext uri="{FF2B5EF4-FFF2-40B4-BE49-F238E27FC236}">
                <a16:creationId xmlns:a16="http://schemas.microsoft.com/office/drawing/2014/main" id="{67CCDDEE-EC21-4C3F-BE46-5C1170F4F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4" y="223387"/>
            <a:ext cx="1142176" cy="212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6D570-03EA-410A-A9C8-B06A03702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632" y="436225"/>
            <a:ext cx="2340000" cy="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ithout footer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8">
            <a:extLst>
              <a:ext uri="{FF2B5EF4-FFF2-40B4-BE49-F238E27FC236}">
                <a16:creationId xmlns:a16="http://schemas.microsoft.com/office/drawing/2014/main" id="{3B7A0DE2-276B-4AF0-864F-A947A173AB98}"/>
              </a:ext>
            </a:extLst>
          </p:cNvPr>
          <p:cNvCxnSpPr>
            <a:cxnSpLocks/>
          </p:cNvCxnSpPr>
          <p:nvPr userDrawn="1"/>
        </p:nvCxnSpPr>
        <p:spPr>
          <a:xfrm>
            <a:off x="457632" y="620114"/>
            <a:ext cx="8687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6">
            <a:extLst>
              <a:ext uri="{FF2B5EF4-FFF2-40B4-BE49-F238E27FC236}">
                <a16:creationId xmlns:a16="http://schemas.microsoft.com/office/drawing/2014/main" id="{3D0D49C2-69A7-48F6-8C27-BE0127F20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4" y="223387"/>
            <a:ext cx="1142176" cy="212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23DAE9-B8A5-43F7-B497-ABB57ED2E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632" y="436225"/>
            <a:ext cx="2340000" cy="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0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82" y="2178652"/>
            <a:ext cx="4319250" cy="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:\csj\fukuih\Work\ブランドマネジメント・プリンター\■　広報・販促　Printer事業\ブランド タグライン\外部デザイン\Tagline_with_IsolationZone_0209_csj_RGB_150ppi.png">
            <a:extLst>
              <a:ext uri="{FF2B5EF4-FFF2-40B4-BE49-F238E27FC236}">
                <a16:creationId xmlns:a16="http://schemas.microsoft.com/office/drawing/2014/main" id="{CFA74147-A0D8-A443-AFFA-8547DBF2A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81" y="2457030"/>
            <a:ext cx="6025354" cy="2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9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IZEN logo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:\csj\fukuih\Work\ブランドマネジメント・プリンター\■　広報・販促　Printer事業\ブランド タグライン\外部デザイン\Tagline_with_IsolationZone_0209_csj_RGB_150ppi.png">
            <a:extLst>
              <a:ext uri="{FF2B5EF4-FFF2-40B4-BE49-F238E27FC236}">
                <a16:creationId xmlns:a16="http://schemas.microsoft.com/office/drawing/2014/main" id="{7F9FE48D-EFF0-5E43-9347-5036162EF1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27" y="4685992"/>
            <a:ext cx="3757747" cy="14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62" y="2303826"/>
            <a:ext cx="1857277" cy="3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130764"/>
            <a:ext cx="6096000" cy="3561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553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76" r:id="rId4"/>
    <p:sldLayoutId id="2147483679" r:id="rId5"/>
    <p:sldLayoutId id="2147483677" r:id="rId6"/>
    <p:sldLayoutId id="2147483680" r:id="rId7"/>
    <p:sldLayoutId id="2147483681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j-lt"/>
          <a:ea typeface="+mn-ea"/>
          <a:cs typeface="Ralew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j-lt"/>
          <a:ea typeface="+mn-ea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5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9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microsoft.com/office/2007/relationships/hdphoto" Target="../media/hdphoto7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10" Type="http://schemas.openxmlformats.org/officeDocument/2006/relationships/image" Target="../media/image54.png"/><Relationship Id="rId4" Type="http://schemas.openxmlformats.org/officeDocument/2006/relationships/image" Target="../media/image38.png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hyperlink" Target="https://www.citizen-systems.com/en/partner-area/" TargetMode="External"/><Relationship Id="rId7" Type="http://schemas.openxmlformats.org/officeDocument/2006/relationships/image" Target="../media/image81.png"/><Relationship Id="rId2" Type="http://schemas.openxmlformats.org/officeDocument/2006/relationships/hyperlink" Target="https://www.citizen-systems.com/fileadmin/files/press/CSE_Press_Release_Launch_CT-S751_ENG.pd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80.png"/><Relationship Id="rId10" Type="http://schemas.openxmlformats.org/officeDocument/2006/relationships/image" Target="../media/image84.jpeg"/><Relationship Id="rId4" Type="http://schemas.openxmlformats.org/officeDocument/2006/relationships/hyperlink" Target="https://www.citizen-systems.com/en/support/manuals-and-datasheets/" TargetMode="External"/><Relationship Id="rId9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www.citizen-systems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png"/><Relationship Id="rId4" Type="http://schemas.openxmlformats.org/officeDocument/2006/relationships/hyperlink" Target="mailto:marketing@citizen-europe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8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6.wdp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9368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20072" y="1348408"/>
            <a:ext cx="3723824" cy="1446568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FLAT-TOP 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+mj-lt"/>
              </a:rPr>
              <a:t>DESIGN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0072" y="2788568"/>
            <a:ext cx="90770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20071" y="1060376"/>
            <a:ext cx="907709" cy="301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CT-S751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69" y="3498804"/>
            <a:ext cx="3384379" cy="831015"/>
          </a:xfrm>
          <a:prstGeom prst="rect">
            <a:avLst/>
          </a:prstGeom>
          <a:noFill/>
        </p:spPr>
        <p:txBody>
          <a:bodyPr wrap="square" lIns="0" tIns="45729" rIns="91458" bIns="45729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Thanks to its compact size the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CT-S751 fit well with flexible screen or minimalistic POS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070" y="2802405"/>
            <a:ext cx="3529172" cy="554016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</a:rPr>
              <a:t>Stylish case made to fit design oriented </a:t>
            </a:r>
            <a:r>
              <a:rPr lang="en-GB" sz="1500" b="1" dirty="0" err="1">
                <a:latin typeface="Arial" panose="020B0604020202020204" pitchFamily="34" charset="0"/>
              </a:rPr>
              <a:t>mPOS</a:t>
            </a:r>
            <a:r>
              <a:rPr lang="en-GB" sz="1500" b="1" dirty="0">
                <a:latin typeface="Arial" panose="020B0604020202020204" pitchFamily="34" charset="0"/>
              </a:rPr>
              <a:t> systems</a:t>
            </a:r>
            <a:endParaRPr lang="en-US" sz="1500" b="1" dirty="0">
              <a:latin typeface="Arial" panose="020B0604020202020204" pitchFamily="34" charset="0"/>
            </a:endParaRPr>
          </a:p>
        </p:txBody>
      </p:sp>
      <p:pic>
        <p:nvPicPr>
          <p:cNvPr id="14340" name="Picture 4" descr="C:\Users\carolina\Documents\Master PPT\POS\Ct-S751 CN\Pictures\top (Medium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r="38396"/>
          <a:stretch/>
        </p:blipFill>
        <p:spPr bwMode="auto">
          <a:xfrm>
            <a:off x="-1" y="628938"/>
            <a:ext cx="4724401" cy="45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165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716" y="3779819"/>
            <a:ext cx="3524220" cy="95412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The CT-S751 can be placed under the desk or counter due to its  small footprint while still being ergonomic friendly during operation and media change.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032" y="1420416"/>
            <a:ext cx="4418065" cy="133881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000000"/>
                </a:solidFill>
                <a:latin typeface="+mj-lt"/>
              </a:rPr>
              <a:t>ERGONOMIC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+mj-lt"/>
              </a:rPr>
              <a:t>FRONT LOADING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56451" y="3025766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6763" y="1225999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pic>
        <p:nvPicPr>
          <p:cNvPr id="13317" name="Picture 5" descr="C:\Users\carolina\Documents\Master PPT\POS\Ct-S751 CN\Pictures\7 (Small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-347" r="34745" b="347"/>
          <a:stretch/>
        </p:blipFill>
        <p:spPr bwMode="auto">
          <a:xfrm>
            <a:off x="4395936" y="639763"/>
            <a:ext cx="47720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6763" y="3148608"/>
            <a:ext cx="3529172" cy="554016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</a:rPr>
              <a:t>Fitting tight spaces with the same height of  a cash drawer</a:t>
            </a:r>
          </a:p>
        </p:txBody>
      </p:sp>
    </p:spTree>
    <p:extLst>
      <p:ext uri="{BB962C8B-B14F-4D97-AF65-F5344CB8AC3E}">
        <p14:creationId xmlns:p14="http://schemas.microsoft.com/office/powerpoint/2010/main" val="16974473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16728" y="1348408"/>
            <a:ext cx="3723824" cy="1446568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</a:rPr>
              <a:t>USB 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4400" b="1" dirty="0">
                <a:solidFill>
                  <a:srgbClr val="000000"/>
                </a:solidFill>
                <a:latin typeface="+mj-lt"/>
              </a:rPr>
              <a:t>CHARGING</a:t>
            </a:r>
            <a:endParaRPr lang="en-US" sz="44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816728" y="2721784"/>
            <a:ext cx="90770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16728" y="916360"/>
            <a:ext cx="907709" cy="301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CT-S751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6136" y="3076600"/>
            <a:ext cx="3168352" cy="1323457"/>
          </a:xfrm>
          <a:prstGeom prst="rect">
            <a:avLst/>
          </a:prstGeom>
          <a:noFill/>
        </p:spPr>
        <p:txBody>
          <a:bodyPr wrap="square" lIns="0" tIns="45729" rIns="91458" bIns="45729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USB port can be used to charge tablet devices like an iPad or Android tablet or phone.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Power delivery: 2.1 Amps</a:t>
            </a:r>
          </a:p>
        </p:txBody>
      </p:sp>
      <p:pic>
        <p:nvPicPr>
          <p:cNvPr id="18435" name="Picture 3" descr="C:\Users\carolina\Documents\Master PPT\POS\Ct-S751 CN\Pictures\12 (Large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3" t="27353" r="26873" b="2608"/>
          <a:stretch/>
        </p:blipFill>
        <p:spPr bwMode="auto">
          <a:xfrm>
            <a:off x="0" y="628328"/>
            <a:ext cx="5450401" cy="45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687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67545" y="3364632"/>
            <a:ext cx="2448271" cy="954126"/>
          </a:xfrm>
          <a:prstGeom prst="rect">
            <a:avLst/>
          </a:prstGeom>
          <a:noFill/>
        </p:spPr>
        <p:txBody>
          <a:bodyPr wrap="square" lIns="0" tIns="45729" rIns="91458" bIns="4572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The printer can be securely mounted under the counter with an optional fixture/ bracket.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2782357"/>
            <a:ext cx="3223510" cy="323184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</a:rPr>
              <a:t>*Optional Accessory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7545" y="1599826"/>
            <a:ext cx="3695902" cy="1077236"/>
          </a:xfrm>
          <a:prstGeom prst="rect">
            <a:avLst/>
          </a:prstGeom>
        </p:spPr>
        <p:txBody>
          <a:bodyPr wrap="none" lIns="0" tIns="45729" rIns="91458" bIns="45729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+mj-lt"/>
              </a:rPr>
              <a:t>UNDER COUNTER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+mj-lt"/>
              </a:rPr>
              <a:t>MOUNTING*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7545" y="2604581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7544" y="1269356"/>
            <a:ext cx="907551" cy="301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CT-S751</a:t>
            </a:r>
          </a:p>
        </p:txBody>
      </p:sp>
      <p:pic>
        <p:nvPicPr>
          <p:cNvPr id="3077" name="Picture 5" descr="C:\Users\carolina\Documents\Master PPT\POS\Ct-S751 CN\Pictures\White\PNG\Citizen_CT-S751W_side_view_open (Medium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32384"/>
            <a:ext cx="7096664" cy="41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4467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60298" y="1129368"/>
            <a:ext cx="4650457" cy="3178286"/>
            <a:chOff x="88884" y="939327"/>
            <a:chExt cx="5076000" cy="3468046"/>
          </a:xfrm>
        </p:grpSpPr>
        <p:sp>
          <p:nvSpPr>
            <p:cNvPr id="10" name="Oval 9"/>
            <p:cNvSpPr/>
            <p:nvPr/>
          </p:nvSpPr>
          <p:spPr>
            <a:xfrm>
              <a:off x="1258689" y="1290286"/>
              <a:ext cx="2757400" cy="2757400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chemeClr val="accent1"/>
                  </a:gs>
                  <a:gs pos="23000">
                    <a:schemeClr val="accent2"/>
                  </a:gs>
                  <a:gs pos="43000">
                    <a:schemeClr val="accent3"/>
                  </a:gs>
                  <a:gs pos="64000">
                    <a:schemeClr val="accent4"/>
                  </a:gs>
                  <a:gs pos="83000">
                    <a:schemeClr val="accent5"/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465437357"/>
                </p:ext>
              </p:extLst>
            </p:nvPr>
          </p:nvGraphicFramePr>
          <p:xfrm>
            <a:off x="88884" y="939327"/>
            <a:ext cx="5076000" cy="34680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22" name="Picture 7" descr="C:\Users\carolina\Downloads\bluetooth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8" y="2148627"/>
            <a:ext cx="533541" cy="5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carolina\Documents\Master PPT\Icons\port-15092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97" y="1373429"/>
            <a:ext cx="625513" cy="34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carolina\Documents\Master PPT\Icons\usb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79" y="3619823"/>
            <a:ext cx="369940" cy="5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C:\Users\carolina\Documents\Master PPT\Icons\wifi-158401_640 (Custom)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45" y="3682430"/>
            <a:ext cx="560547" cy="4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olina\Downloads\ethernet-12943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83" y="2216569"/>
            <a:ext cx="557377" cy="3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111413" y="1189712"/>
            <a:ext cx="3723824" cy="707904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INTERFACES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145951" y="1924472"/>
            <a:ext cx="90770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11413" y="888271"/>
            <a:ext cx="907709" cy="301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CT-S751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45948" y="2018594"/>
            <a:ext cx="4818327" cy="815626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r>
              <a:rPr lang="en-GB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Total Connectivity: </a:t>
            </a:r>
            <a:r>
              <a:rPr lang="en-US" sz="1600" b="1" dirty="0">
                <a:solidFill>
                  <a:schemeClr val="accent2"/>
                </a:solidFill>
                <a:ea typeface="Roboto Light" panose="02000000000000000000" pitchFamily="2" charset="0"/>
              </a:rPr>
              <a:t>USB as standard. </a:t>
            </a:r>
          </a:p>
          <a:p>
            <a:r>
              <a:rPr lang="en-US" sz="1600" b="1" dirty="0">
                <a:solidFill>
                  <a:schemeClr val="accent2"/>
                </a:solidFill>
                <a:ea typeface="Roboto Light" panose="02000000000000000000" pitchFamily="2" charset="0"/>
              </a:rPr>
              <a:t>Optional Serial, Ethernet, Bluetooth and WiFi </a:t>
            </a:r>
          </a:p>
          <a:p>
            <a:endParaRPr lang="en-US" sz="1500" b="1" dirty="0">
              <a:latin typeface="Arial" panose="020B0604020202020204" pitchFamily="34" charset="0"/>
            </a:endParaRPr>
          </a:p>
        </p:txBody>
      </p:sp>
      <p:pic>
        <p:nvPicPr>
          <p:cNvPr id="1029" name="Picture 5" descr="C:\Users\carolina\Documents\Master PPT\POS\Ct-S751 CN\Pictures\White\PNG\Citizen_CT-S751W_3_4_angle (Small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02" y="2347317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0936" y="4100160"/>
            <a:ext cx="53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Ethernet (LAN)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100Base-TX or 10Base-TX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0936" y="3454799"/>
            <a:ext cx="198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Serial RS232C 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1,200 to 115,200 baud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11413" y="2740439"/>
            <a:ext cx="216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USB</a:t>
            </a:r>
            <a:endParaRPr lang="en-US" sz="7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USB 2.0, full speed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04248" y="2787505"/>
            <a:ext cx="216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WiFi</a:t>
            </a:r>
            <a:endParaRPr lang="en-US" sz="7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802.11a, b, g, 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04248" y="3503627"/>
            <a:ext cx="216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Bluetooth</a:t>
            </a:r>
            <a:endParaRPr lang="en-US" sz="7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3.0 + EDR, SPP,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iAP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646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2889818" y="1614974"/>
            <a:ext cx="1543475" cy="1543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7784" y="1621660"/>
            <a:ext cx="1543475" cy="1543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25" name="Textfeld 38"/>
          <p:cNvSpPr txBox="1"/>
          <p:nvPr/>
        </p:nvSpPr>
        <p:spPr>
          <a:xfrm>
            <a:off x="121899" y="3387206"/>
            <a:ext cx="2331314" cy="1138791"/>
          </a:xfrm>
          <a:prstGeom prst="rect">
            <a:avLst/>
          </a:prstGeom>
        </p:spPr>
        <p:txBody>
          <a:bodyPr vert="horz" wrap="square" lIns="91458" tIns="45729" rIns="91458" bIns="45729" rtlCol="0">
            <a:spAutoFit/>
          </a:bodyPr>
          <a:lstStyle/>
          <a:p>
            <a:pPr algn="ctr"/>
            <a:r>
              <a:rPr lang="en-US" sz="1600" b="1" kern="900" dirty="0">
                <a:solidFill>
                  <a:schemeClr val="accent1"/>
                </a:solidFill>
                <a:latin typeface="Arial" panose="020B0604020202020204" pitchFamily="34" charset="0"/>
              </a:rPr>
              <a:t>BLACK</a:t>
            </a:r>
          </a:p>
          <a:p>
            <a:pPr algn="ctr"/>
            <a:endParaRPr lang="en-US" sz="1000" kern="900" dirty="0">
              <a:latin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Roboto Light" panose="02000000000000000000" pitchFamily="2" charset="0"/>
              </a:rPr>
              <a:t>Perfect for challenging environments like hospitality or supermarkets</a:t>
            </a:r>
            <a:endParaRPr lang="en-US" sz="1400" kern="900" dirty="0">
              <a:latin typeface="+mj-lt"/>
            </a:endParaRPr>
          </a:p>
        </p:txBody>
      </p:sp>
      <p:sp>
        <p:nvSpPr>
          <p:cNvPr id="26" name="Textfeld 39"/>
          <p:cNvSpPr txBox="1"/>
          <p:nvPr/>
        </p:nvSpPr>
        <p:spPr>
          <a:xfrm>
            <a:off x="2555776" y="3379508"/>
            <a:ext cx="2304256" cy="1200347"/>
          </a:xfrm>
          <a:prstGeom prst="rect">
            <a:avLst/>
          </a:prstGeom>
        </p:spPr>
        <p:txBody>
          <a:bodyPr vert="horz" wrap="square" lIns="91458" tIns="45729" rIns="91458" bIns="45729" rtlCol="0">
            <a:spAutoFit/>
          </a:bodyPr>
          <a:lstStyle/>
          <a:p>
            <a:pPr algn="ctr"/>
            <a:r>
              <a:rPr lang="de-DE" sz="1600" b="1" kern="900" dirty="0">
                <a:solidFill>
                  <a:schemeClr val="accent2"/>
                </a:solidFill>
                <a:latin typeface="Arial" panose="020B0604020202020204" pitchFamily="34" charset="0"/>
              </a:rPr>
              <a:t>PURE WHITE</a:t>
            </a:r>
          </a:p>
          <a:p>
            <a:pPr algn="ctr"/>
            <a:endParaRPr lang="de-DE" sz="1400" kern="900" dirty="0">
              <a:latin typeface="+mj-lt"/>
            </a:endParaRP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Roboto Light" panose="02000000000000000000" pitchFamily="2" charset="0"/>
              </a:rPr>
              <a:t>Perfect for high end,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rPr>
              <a:t>retail</a:t>
            </a:r>
            <a:endParaRPr lang="en-US" sz="1400" kern="900" dirty="0"/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Roboto Light" panose="02000000000000000000" pitchFamily="2" charset="0"/>
              </a:rPr>
              <a:t>healthcare, hospitals, clinics &amp; private practices, </a:t>
            </a:r>
            <a:endParaRPr lang="en-US" sz="1400" kern="900" dirty="0">
              <a:latin typeface="+mj-l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526157" y="1564883"/>
            <a:ext cx="493307" cy="49345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9" rIns="0" bIns="45729"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</a:rPr>
              <a:t>BK</a:t>
            </a:r>
          </a:p>
        </p:txBody>
      </p:sp>
      <p:sp>
        <p:nvSpPr>
          <p:cNvPr id="53" name="Oval 52"/>
          <p:cNvSpPr/>
          <p:nvPr/>
        </p:nvSpPr>
        <p:spPr>
          <a:xfrm>
            <a:off x="3924574" y="1536826"/>
            <a:ext cx="493307" cy="493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9" rIns="0" bIns="45729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WH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67557" y="2924573"/>
            <a:ext cx="3398757" cy="584794"/>
          </a:xfrm>
          <a:prstGeom prst="rect">
            <a:avLst/>
          </a:prstGeom>
        </p:spPr>
        <p:txBody>
          <a:bodyPr wrap="none" lIns="0" tIns="45729" rIns="91458" bIns="45729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CASE COLOURS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267557" y="3609288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267556" y="2601723"/>
            <a:ext cx="907551" cy="301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CT-S751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7018" y="3824292"/>
            <a:ext cx="3557536" cy="107720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Design to be perform and withstand daily use in a variety of environments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2290" name="Picture 2" descr="C:\Users\carolina\Documents\Master PPT\POS\Ct-S751 CN\Pictures\Black\PNG\Citizen_CT-S751B_3_4_angle (Small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8" y="1847065"/>
            <a:ext cx="1296863" cy="1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arolina\Documents\Master PPT\POS\Ct-S751 CN\Pictures\White\PNG\Citizen_CT-S751W_3_4_angle (Small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95" y="1783086"/>
            <a:ext cx="1316320" cy="1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6912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21095"/>
            <a:ext cx="2133600" cy="273134"/>
          </a:xfrm>
          <a:prstGeom prst="rect">
            <a:avLst/>
          </a:prstGeom>
        </p:spPr>
        <p:txBody>
          <a:bodyPr lIns="91458" tIns="45729" rIns="91458" bIns="45729"/>
          <a:lstStyle/>
          <a:p>
            <a:fld id="{D60D1EDE-7116-2443-9BDD-368CE5B37660}" type="slidenum">
              <a:rPr lang="en-US" smtClean="0"/>
              <a:t>16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3851920" y="655522"/>
            <a:ext cx="5292078" cy="4489566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550239" y="2852784"/>
            <a:ext cx="3570131" cy="1878289"/>
          </a:xfrm>
          <a:prstGeom prst="rect">
            <a:avLst/>
          </a:prstGeom>
          <a:noFill/>
        </p:spPr>
        <p:txBody>
          <a:bodyPr wrap="square" lIns="0" tIns="45729" rIns="91458" bIns="45729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Internal media rolls up 83mm diameter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Front loading via drop-down front cover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Paper width: 80mm +0.5 -1.0mm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Paper width: 58mm +0.5 -1.0mm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using included 2” media adapter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Media thickness 53 – 85 micron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0.0021 – 0.0033 inches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032" y="1505774"/>
            <a:ext cx="4418065" cy="103104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MEDIA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+mj-lt"/>
              </a:rPr>
              <a:t>PAPER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56451" y="2649222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6763" y="1225999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CL-S751</a:t>
            </a:r>
          </a:p>
        </p:txBody>
      </p:sp>
      <p:pic>
        <p:nvPicPr>
          <p:cNvPr id="2050" name="Picture 2" descr="C:\Users\carolina\Documents\Master PPT\POS\Ct-S751 CN\Pictures\White\PNG\Citizen_CT-S751W_3_4_angle_open_print (Large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00" y="636067"/>
            <a:ext cx="5023628" cy="50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7510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816"/>
          <p:cNvSpPr/>
          <p:nvPr/>
        </p:nvSpPr>
        <p:spPr>
          <a:xfrm>
            <a:off x="599574" y="2726961"/>
            <a:ext cx="3639968" cy="7168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reeform 11"/>
          <p:cNvSpPr>
            <a:spLocks/>
          </p:cNvSpPr>
          <p:nvPr/>
        </p:nvSpPr>
        <p:spPr bwMode="auto">
          <a:xfrm>
            <a:off x="3232954" y="2787829"/>
            <a:ext cx="1135428" cy="672362"/>
          </a:xfrm>
          <a:custGeom>
            <a:avLst/>
            <a:gdLst>
              <a:gd name="T0" fmla="*/ 823 w 823"/>
              <a:gd name="T1" fmla="*/ 0 h 587"/>
              <a:gd name="T2" fmla="*/ 311 w 823"/>
              <a:gd name="T3" fmla="*/ 0 h 587"/>
              <a:gd name="T4" fmla="*/ 0 w 823"/>
              <a:gd name="T5" fmla="*/ 587 h 587"/>
              <a:gd name="T6" fmla="*/ 823 w 823"/>
              <a:gd name="T7" fmla="*/ 587 h 587"/>
              <a:gd name="T8" fmla="*/ 823 w 823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587">
                <a:moveTo>
                  <a:pt x="823" y="0"/>
                </a:moveTo>
                <a:lnTo>
                  <a:pt x="311" y="0"/>
                </a:lnTo>
                <a:lnTo>
                  <a:pt x="0" y="587"/>
                </a:lnTo>
                <a:lnTo>
                  <a:pt x="823" y="587"/>
                </a:lnTo>
                <a:lnTo>
                  <a:pt x="8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21" name="Rectangle 120"/>
          <p:cNvSpPr/>
          <p:nvPr/>
        </p:nvSpPr>
        <p:spPr>
          <a:xfrm>
            <a:off x="829095" y="2769386"/>
            <a:ext cx="2912081" cy="523238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</a:rPr>
              <a:t>Windows 7, 10, Server </a:t>
            </a:r>
            <a:br>
              <a:rPr lang="pt-BR" sz="1400" b="1" dirty="0">
                <a:latin typeface="Arial" panose="020B0604020202020204" pitchFamily="34" charset="0"/>
              </a:rPr>
            </a:br>
            <a:r>
              <a:rPr lang="pt-BR" sz="1400" b="1" dirty="0">
                <a:latin typeface="Arial" panose="020B0604020202020204" pitchFamily="34" charset="0"/>
              </a:rPr>
              <a:t>2008R2, 2012, 2016, 2019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123" name="Shape 1816"/>
          <p:cNvSpPr/>
          <p:nvPr/>
        </p:nvSpPr>
        <p:spPr>
          <a:xfrm>
            <a:off x="599574" y="3718113"/>
            <a:ext cx="3615682" cy="8823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reeform 11"/>
          <p:cNvSpPr>
            <a:spLocks/>
          </p:cNvSpPr>
          <p:nvPr/>
        </p:nvSpPr>
        <p:spPr bwMode="auto">
          <a:xfrm>
            <a:off x="3240530" y="3843618"/>
            <a:ext cx="1127852" cy="774818"/>
          </a:xfrm>
          <a:custGeom>
            <a:avLst/>
            <a:gdLst>
              <a:gd name="T0" fmla="*/ 823 w 823"/>
              <a:gd name="T1" fmla="*/ 0 h 587"/>
              <a:gd name="T2" fmla="*/ 311 w 823"/>
              <a:gd name="T3" fmla="*/ 0 h 587"/>
              <a:gd name="T4" fmla="*/ 0 w 823"/>
              <a:gd name="T5" fmla="*/ 587 h 587"/>
              <a:gd name="T6" fmla="*/ 823 w 823"/>
              <a:gd name="T7" fmla="*/ 587 h 587"/>
              <a:gd name="T8" fmla="*/ 823 w 823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587">
                <a:moveTo>
                  <a:pt x="823" y="0"/>
                </a:moveTo>
                <a:lnTo>
                  <a:pt x="311" y="0"/>
                </a:lnTo>
                <a:lnTo>
                  <a:pt x="0" y="587"/>
                </a:lnTo>
                <a:lnTo>
                  <a:pt x="823" y="587"/>
                </a:lnTo>
                <a:lnTo>
                  <a:pt x="8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28" name="Rectangle 127"/>
          <p:cNvSpPr/>
          <p:nvPr/>
        </p:nvSpPr>
        <p:spPr>
          <a:xfrm>
            <a:off x="768594" y="4012704"/>
            <a:ext cx="2606032" cy="307795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</a:rPr>
              <a:t>macOS</a:t>
            </a:r>
          </a:p>
        </p:txBody>
      </p:sp>
      <p:sp>
        <p:nvSpPr>
          <p:cNvPr id="139" name="Shape 1816"/>
          <p:cNvSpPr/>
          <p:nvPr/>
        </p:nvSpPr>
        <p:spPr>
          <a:xfrm>
            <a:off x="4830301" y="1418089"/>
            <a:ext cx="3616674" cy="8102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reeform 11"/>
          <p:cNvSpPr>
            <a:spLocks/>
          </p:cNvSpPr>
          <p:nvPr/>
        </p:nvSpPr>
        <p:spPr bwMode="auto">
          <a:xfrm>
            <a:off x="7471983" y="1533393"/>
            <a:ext cx="1128161" cy="763776"/>
          </a:xfrm>
          <a:custGeom>
            <a:avLst/>
            <a:gdLst>
              <a:gd name="T0" fmla="*/ 823 w 823"/>
              <a:gd name="T1" fmla="*/ 0 h 587"/>
              <a:gd name="T2" fmla="*/ 311 w 823"/>
              <a:gd name="T3" fmla="*/ 0 h 587"/>
              <a:gd name="T4" fmla="*/ 0 w 823"/>
              <a:gd name="T5" fmla="*/ 587 h 587"/>
              <a:gd name="T6" fmla="*/ 823 w 823"/>
              <a:gd name="T7" fmla="*/ 587 h 587"/>
              <a:gd name="T8" fmla="*/ 823 w 823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587">
                <a:moveTo>
                  <a:pt x="823" y="0"/>
                </a:moveTo>
                <a:lnTo>
                  <a:pt x="311" y="0"/>
                </a:lnTo>
                <a:lnTo>
                  <a:pt x="0" y="587"/>
                </a:lnTo>
                <a:lnTo>
                  <a:pt x="823" y="587"/>
                </a:lnTo>
                <a:lnTo>
                  <a:pt x="8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4" name="Shape 1816"/>
          <p:cNvSpPr/>
          <p:nvPr/>
        </p:nvSpPr>
        <p:spPr>
          <a:xfrm>
            <a:off x="4807007" y="2577712"/>
            <a:ext cx="3639968" cy="8154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11"/>
          <p:cNvSpPr>
            <a:spLocks/>
          </p:cNvSpPr>
          <p:nvPr/>
        </p:nvSpPr>
        <p:spPr bwMode="auto">
          <a:xfrm>
            <a:off x="7440387" y="2691495"/>
            <a:ext cx="1135428" cy="768696"/>
          </a:xfrm>
          <a:custGeom>
            <a:avLst/>
            <a:gdLst>
              <a:gd name="T0" fmla="*/ 823 w 823"/>
              <a:gd name="T1" fmla="*/ 0 h 587"/>
              <a:gd name="T2" fmla="*/ 311 w 823"/>
              <a:gd name="T3" fmla="*/ 0 h 587"/>
              <a:gd name="T4" fmla="*/ 0 w 823"/>
              <a:gd name="T5" fmla="*/ 587 h 587"/>
              <a:gd name="T6" fmla="*/ 823 w 823"/>
              <a:gd name="T7" fmla="*/ 587 h 587"/>
              <a:gd name="T8" fmla="*/ 823 w 823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587">
                <a:moveTo>
                  <a:pt x="823" y="0"/>
                </a:moveTo>
                <a:lnTo>
                  <a:pt x="311" y="0"/>
                </a:lnTo>
                <a:lnTo>
                  <a:pt x="0" y="587"/>
                </a:lnTo>
                <a:lnTo>
                  <a:pt x="823" y="587"/>
                </a:lnTo>
                <a:lnTo>
                  <a:pt x="8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42" name="Shape 1816"/>
          <p:cNvSpPr/>
          <p:nvPr/>
        </p:nvSpPr>
        <p:spPr>
          <a:xfrm>
            <a:off x="4784992" y="3735083"/>
            <a:ext cx="3615682" cy="8100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>
            <a:off x="7447963" y="3854869"/>
            <a:ext cx="1127852" cy="763567"/>
          </a:xfrm>
          <a:custGeom>
            <a:avLst/>
            <a:gdLst>
              <a:gd name="T0" fmla="*/ 823 w 823"/>
              <a:gd name="T1" fmla="*/ 0 h 587"/>
              <a:gd name="T2" fmla="*/ 311 w 823"/>
              <a:gd name="T3" fmla="*/ 0 h 587"/>
              <a:gd name="T4" fmla="*/ 0 w 823"/>
              <a:gd name="T5" fmla="*/ 587 h 587"/>
              <a:gd name="T6" fmla="*/ 823 w 823"/>
              <a:gd name="T7" fmla="*/ 587 h 587"/>
              <a:gd name="T8" fmla="*/ 823 w 823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587">
                <a:moveTo>
                  <a:pt x="823" y="0"/>
                </a:moveTo>
                <a:lnTo>
                  <a:pt x="311" y="0"/>
                </a:lnTo>
                <a:lnTo>
                  <a:pt x="0" y="587"/>
                </a:lnTo>
                <a:lnTo>
                  <a:pt x="823" y="587"/>
                </a:lnTo>
                <a:lnTo>
                  <a:pt x="82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49" name="TextBox 48"/>
          <p:cNvSpPr txBox="1"/>
          <p:nvPr/>
        </p:nvSpPr>
        <p:spPr>
          <a:xfrm>
            <a:off x="569046" y="1048480"/>
            <a:ext cx="3218405" cy="141576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</a:rPr>
              <a:t>OPERATING</a:t>
            </a:r>
            <a:endParaRPr lang="en-US" sz="3600" b="1" dirty="0">
              <a:solidFill>
                <a:srgbClr val="000000"/>
              </a:solidFill>
              <a:latin typeface="+mj-lt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</a:rPr>
              <a:t>SYSTEMS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690947" y="2428528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70776" y="840995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93878" y="1636440"/>
            <a:ext cx="2606032" cy="307795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</a:rPr>
              <a:t>Linux CUPS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87996" y="2795109"/>
            <a:ext cx="2013929" cy="307795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</a:rPr>
              <a:t>iOS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41775" y="3983132"/>
            <a:ext cx="2013929" cy="307795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</a:rPr>
              <a:t>Android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77829" y="4906487"/>
            <a:ext cx="8961867" cy="238603"/>
          </a:xfrm>
          <a:prstGeom prst="rect">
            <a:avLst/>
          </a:prstGeom>
        </p:spPr>
        <p:txBody>
          <a:bodyPr lIns="79709" tIns="39855" rIns="79709" bIns="39855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808080"/>
              </a:buClr>
              <a:buSzPct val="80000"/>
              <a:buFontTx/>
              <a:buNone/>
              <a:defRPr sz="2400" b="1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808080"/>
              </a:buClr>
              <a:buSzPct val="80000"/>
              <a:buFontTx/>
              <a:buNone/>
              <a:defRPr sz="2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808080"/>
              </a:buClr>
              <a:buSzPct val="120000"/>
              <a:buFontTx/>
              <a:buNone/>
              <a:defRPr sz="1800" kern="120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0" baseline="30000" dirty="0"/>
              <a:t>® </a:t>
            </a:r>
            <a:r>
              <a:rPr lang="en-GB" sz="1000" b="0" dirty="0"/>
              <a:t>Zebra, ZPL2, </a:t>
            </a:r>
            <a:r>
              <a:rPr lang="en-GB" sz="1000" b="0" dirty="0" err="1"/>
              <a:t>Eltron</a:t>
            </a:r>
            <a:r>
              <a:rPr lang="en-GB" sz="1000" b="0" dirty="0"/>
              <a:t>, EPL2 are registered trademarks of ZIH Corp.   </a:t>
            </a:r>
            <a:r>
              <a:rPr lang="en-GB" sz="1000" b="0" dirty="0" err="1"/>
              <a:t>Datamax</a:t>
            </a:r>
            <a:r>
              <a:rPr lang="en-GB" sz="1000" b="0" dirty="0"/>
              <a:t>, Prodigy Plus are trademarks of Honeywell International </a:t>
            </a:r>
            <a:r>
              <a:rPr lang="en-GB" sz="1000" b="0" dirty="0" err="1"/>
              <a:t>Inc</a:t>
            </a:r>
            <a:endParaRPr lang="en-GB" sz="900" b="0" dirty="0"/>
          </a:p>
        </p:txBody>
      </p:sp>
      <p:pic>
        <p:nvPicPr>
          <p:cNvPr id="30" name="Picture 12" descr="C:\Users\carolina\Documents\Master PPT\Icons\-tablet-and-smarto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19" y="2804523"/>
            <a:ext cx="464516" cy="5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carolina\Documents\Master PPT\Icons\apple-big-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957517"/>
            <a:ext cx="510578" cy="5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C:\Users\carolina\Downloads\android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26" y="3975803"/>
            <a:ext cx="510447" cy="5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carolina\Documents\Master PPT\Icons\windows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77" y="2921228"/>
            <a:ext cx="425934" cy="4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arolina\Downloads\linux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28" y="1660057"/>
            <a:ext cx="510447" cy="5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389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rolina\Documents\Launch CT-S751\Pics\AdobeStock_65827465 (Small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99" y="3222936"/>
            <a:ext cx="2036006" cy="13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marco\Documents\3-aspects-hospitality-software-try-before-bu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t="1893" r="-7246" b="10592"/>
          <a:stretch/>
        </p:blipFill>
        <p:spPr bwMode="auto">
          <a:xfrm>
            <a:off x="4591996" y="1720787"/>
            <a:ext cx="1962835" cy="136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carolina\Documents\Master PPT\POS\Citizen_CT-E351_Locationshot_Retail (Small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405" r="6200" b="11115"/>
          <a:stretch/>
        </p:blipFill>
        <p:spPr bwMode="auto">
          <a:xfrm>
            <a:off x="448850" y="1720787"/>
            <a:ext cx="1603291" cy="13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Rectangle 164"/>
          <p:cNvSpPr/>
          <p:nvPr/>
        </p:nvSpPr>
        <p:spPr>
          <a:xfrm>
            <a:off x="1787324" y="1721832"/>
            <a:ext cx="2710401" cy="13591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48851" y="3216243"/>
            <a:ext cx="2676943" cy="13591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930467" y="1721832"/>
            <a:ext cx="2676943" cy="13591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591996" y="3216243"/>
            <a:ext cx="2676943" cy="13591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7840" y="1836846"/>
            <a:ext cx="2838176" cy="163123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HIGH SPEED RECEIPT PRINTING</a:t>
            </a:r>
          </a:p>
          <a:p>
            <a:pPr lvl="0"/>
            <a:endParaRPr lang="en-US" sz="900" dirty="0">
              <a:solidFill>
                <a:srgbClr val="FFFFFF"/>
              </a:solidFill>
              <a:ea typeface="Calibri Light" charset="0"/>
              <a:cs typeface="Calibri Light" charset="0"/>
            </a:endParaRPr>
          </a:p>
          <a:p>
            <a:pPr lvl="0"/>
            <a:r>
              <a:rPr lang="en-US" sz="1400" kern="900" dirty="0">
                <a:solidFill>
                  <a:srgbClr val="FFFFFF"/>
                </a:solidFill>
                <a:ea typeface="Calibri Light" charset="0"/>
                <a:cs typeface="Calibri Light" charset="0"/>
              </a:rPr>
              <a:t>Contemporary design  for users who value modern aesthetics</a:t>
            </a:r>
          </a:p>
          <a:p>
            <a:endParaRPr lang="en-US" b="1" dirty="0">
              <a:solidFill>
                <a:schemeClr val="bg1"/>
              </a:solidFill>
              <a:latin typeface="+mj-lt"/>
              <a:ea typeface="Raleway" charset="0"/>
              <a:cs typeface="Raleway" charset="0"/>
            </a:endParaRPr>
          </a:p>
          <a:p>
            <a:endParaRPr lang="en-US" sz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7669" y="713190"/>
            <a:ext cx="756930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Arial" panose="020B0604020202020204" pitchFamily="34" charset="0"/>
              </a:rPr>
              <a:t>CT-S751  FRONT EXIT / LOADING </a:t>
            </a:r>
            <a:r>
              <a:rPr lang="en-US" sz="2000" b="1" dirty="0"/>
              <a:t>3”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POS PRINTER</a:t>
            </a:r>
            <a:endParaRPr lang="en-US" sz="200" b="1" dirty="0">
              <a:solidFill>
                <a:srgbClr val="4B4B4B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Specific Applications </a:t>
            </a:r>
          </a:p>
          <a:p>
            <a:pPr algn="ctr"/>
            <a:endParaRPr lang="en-US" sz="15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2160" y="1783340"/>
            <a:ext cx="2737397" cy="1123403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COUPONS,VOUCHERS</a:t>
            </a:r>
          </a:p>
          <a:p>
            <a:r>
              <a:rPr lang="en-US" sz="1600" b="1" dirty="0">
                <a:solidFill>
                  <a:schemeClr val="bg1"/>
                </a:solidFill>
                <a:ea typeface="Raleway" charset="0"/>
                <a:cs typeface="Raleway" charset="0"/>
              </a:rPr>
              <a:t>&amp; WIFI CODES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 </a:t>
            </a:r>
          </a:p>
          <a:p>
            <a:endParaRPr lang="en-US" sz="7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  <a:p>
            <a:r>
              <a:rPr lang="en-US" sz="1400" kern="90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Print fast and on the spot  discount and </a:t>
            </a:r>
            <a:r>
              <a:rPr lang="en-US" sz="1400" kern="900" dirty="0">
                <a:solidFill>
                  <a:schemeClr val="bg1"/>
                </a:solidFill>
                <a:ea typeface="Calibri Light" charset="0"/>
                <a:cs typeface="Calibri Light" charset="0"/>
              </a:rPr>
              <a:t>access</a:t>
            </a:r>
            <a:r>
              <a:rPr lang="en-US" sz="1400" kern="90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 codes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6451" y="3245601"/>
            <a:ext cx="2840477" cy="127729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QUEUE 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MANAGEMENT</a:t>
            </a:r>
          </a:p>
          <a:p>
            <a:endParaRPr lang="en-US" sz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  <a:p>
            <a:r>
              <a:rPr lang="en-US" sz="1400" kern="900" dirty="0">
                <a:solidFill>
                  <a:schemeClr val="bg1"/>
                </a:solidFill>
                <a:ea typeface="Calibri Light" charset="0"/>
                <a:cs typeface="Calibri Light" charset="0"/>
              </a:rPr>
              <a:t>Manage your queue in a structured &amp; efficient manner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60933" y="3244282"/>
            <a:ext cx="2539067" cy="96951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BETTING SLIP</a:t>
            </a:r>
            <a:endParaRPr lang="en-US" sz="2000" b="1" dirty="0">
              <a:solidFill>
                <a:schemeClr val="bg1"/>
              </a:solidFill>
              <a:latin typeface="+mj-lt"/>
              <a:ea typeface="Raleway" charset="0"/>
              <a:cs typeface="Raleway" charset="0"/>
            </a:endParaRPr>
          </a:p>
          <a:p>
            <a:endParaRPr lang="en-US" sz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  <a:p>
            <a:r>
              <a:rPr lang="en-US" sz="1400" kern="90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Produce simple betting slips that are fit for purpose</a:t>
            </a:r>
            <a:endParaRPr lang="fr-FR" sz="1400" kern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pic>
        <p:nvPicPr>
          <p:cNvPr id="1026" name="Picture 2" descr="C:\Users\carolina\Documents\Launch CT-S751\Pics\90008840_s (Small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6"/>
          <a:stretch/>
        </p:blipFill>
        <p:spPr bwMode="auto">
          <a:xfrm>
            <a:off x="3125794" y="3216243"/>
            <a:ext cx="1371931" cy="13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834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arolina\Documents\Launch CT-S751\Pics\AdobeStock_62143871 (Small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05" y="3216833"/>
            <a:ext cx="2033405" cy="13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ina\Documents\Launch CT-S751\Pics\AdobeStock_82178527 (Small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/>
          <a:stretch/>
        </p:blipFill>
        <p:spPr bwMode="auto">
          <a:xfrm>
            <a:off x="4591996" y="1721832"/>
            <a:ext cx="1950926" cy="13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arolina\Documents\Launch CT-S751\Pics\AdobeStock_163504663 (Small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/>
          <a:stretch/>
        </p:blipFill>
        <p:spPr bwMode="auto">
          <a:xfrm>
            <a:off x="448851" y="1706869"/>
            <a:ext cx="1724064" cy="13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uto business, car sale, consumerism, gesture and people concept - happy man with car dealer making deal and shaking hands in auto show or salon Stock Photo - 5444434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6"/>
          <a:stretch/>
        </p:blipFill>
        <p:spPr bwMode="auto">
          <a:xfrm>
            <a:off x="6948265" y="3216243"/>
            <a:ext cx="1656184" cy="13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Rectangle 164"/>
          <p:cNvSpPr/>
          <p:nvPr/>
        </p:nvSpPr>
        <p:spPr>
          <a:xfrm>
            <a:off x="1787324" y="1721832"/>
            <a:ext cx="2710401" cy="13591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48851" y="3216243"/>
            <a:ext cx="2676943" cy="13591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930467" y="1721832"/>
            <a:ext cx="2676943" cy="13591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591996" y="3216243"/>
            <a:ext cx="2676943" cy="13591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0934" y="3239469"/>
            <a:ext cx="2503354" cy="1184958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RENTAL SLIP</a:t>
            </a:r>
            <a:endParaRPr lang="en-US" sz="2000" b="1" dirty="0">
              <a:solidFill>
                <a:schemeClr val="bg1"/>
              </a:solidFill>
              <a:latin typeface="+mj-lt"/>
              <a:ea typeface="Raleway" charset="0"/>
              <a:cs typeface="Raleway" charset="0"/>
            </a:endParaRPr>
          </a:p>
          <a:p>
            <a:endParaRPr lang="en-US" sz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  <a:p>
            <a:r>
              <a:rPr lang="en-US" sz="1400" kern="90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Provide all vital rental information needed for great customer service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7789" y="3257168"/>
            <a:ext cx="2539067" cy="1184958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WEIGHT SLIP</a:t>
            </a:r>
          </a:p>
          <a:p>
            <a:endParaRPr lang="en-US" sz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  <a:p>
            <a:r>
              <a:rPr lang="en-US" sz="1400" kern="90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Record weights and prices of produce concisely and clearly.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65381" y="1836846"/>
            <a:ext cx="2539067" cy="96951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KITCHEN ORDERS</a:t>
            </a:r>
            <a:endParaRPr lang="en-US" sz="2000" b="1" dirty="0">
              <a:solidFill>
                <a:schemeClr val="bg1"/>
              </a:solidFill>
              <a:latin typeface="+mj-lt"/>
              <a:ea typeface="Raleway" charset="0"/>
              <a:cs typeface="Raleway" charset="0"/>
            </a:endParaRPr>
          </a:p>
          <a:p>
            <a:endParaRPr lang="en-US" sz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  <a:p>
            <a:r>
              <a:rPr lang="en-US" sz="1400" kern="90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Take and fill kitchen orders quickly and accurately </a:t>
            </a:r>
            <a:endParaRPr lang="fr-FR" sz="1400" kern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1235" y="1708448"/>
            <a:ext cx="2636490" cy="127729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JOURNAL</a:t>
            </a:r>
            <a:r>
              <a:rPr lang="en-GB" sz="2000" b="1" dirty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rPr>
              <a:t>/DAILY REPORT</a:t>
            </a:r>
            <a:endParaRPr lang="en-US" sz="2000" b="1" dirty="0">
              <a:solidFill>
                <a:schemeClr val="bg1"/>
              </a:solidFill>
              <a:latin typeface="+mj-lt"/>
              <a:ea typeface="Raleway" charset="0"/>
              <a:cs typeface="Raleway" charset="0"/>
            </a:endParaRPr>
          </a:p>
          <a:p>
            <a:endParaRPr lang="en-US" sz="900" dirty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  <a:p>
            <a:r>
              <a:rPr lang="en-US" sz="1400" kern="900" dirty="0">
                <a:solidFill>
                  <a:schemeClr val="bg1"/>
                </a:solidFill>
                <a:ea typeface="Calibri Light" charset="0"/>
                <a:cs typeface="Calibri Light" charset="0"/>
              </a:rPr>
              <a:t>Complete important daily reports, like “end of day” slips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7669" y="713190"/>
            <a:ext cx="756930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Arial" panose="020B0604020202020204" pitchFamily="34" charset="0"/>
              </a:rPr>
              <a:t>CT-S751  FRONT EXIT / LOADING </a:t>
            </a:r>
            <a:r>
              <a:rPr lang="en-US" sz="2000" b="1" dirty="0"/>
              <a:t>3”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POS PRINTER</a:t>
            </a:r>
            <a:endParaRPr lang="en-US" sz="200" b="1" dirty="0">
              <a:solidFill>
                <a:srgbClr val="4B4B4B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Specific Applications </a:t>
            </a:r>
          </a:p>
          <a:p>
            <a:pPr algn="ctr"/>
            <a:endParaRPr lang="en-US" sz="15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697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>
            <a:off x="4623819" y="3148608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44008" y="1708448"/>
            <a:ext cx="812277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POS 3”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5372" y="1968261"/>
            <a:ext cx="445586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THE ALL-NEW ULTRAFAST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CT-S751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3318" y="3184561"/>
            <a:ext cx="4833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Front loading / exit POS printer with 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ergonomic under-counter installation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63318" y="3849524"/>
            <a:ext cx="4070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Flexible connectivity with a stylish, compact &amp; functional design</a:t>
            </a:r>
          </a:p>
        </p:txBody>
      </p:sp>
      <p:pic>
        <p:nvPicPr>
          <p:cNvPr id="2054" name="Picture 6" descr="C:\Users\carolina\Documents\Master PPT\POS\Ct-S751 CN\Pictures\Black_white\PNG\Citizen_CT-S751BW_3_4_angle_printout (Medium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" y="1796268"/>
            <a:ext cx="4679793" cy="23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427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Users\carolina\Documents\Master PPT\POS\Ct-S751 CN\Pictures\Black\JPG\Citizen_CT-751B_front (Small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6" b="15376"/>
          <a:stretch/>
        </p:blipFill>
        <p:spPr bwMode="auto">
          <a:xfrm>
            <a:off x="3419872" y="3764279"/>
            <a:ext cx="2011838" cy="13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7770" y="2283766"/>
            <a:ext cx="4455860" cy="126188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+mj-lt"/>
              </a:rPr>
              <a:t>PRODUCT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+mj-lt"/>
              </a:rPr>
              <a:t>IMAGES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67803" y="3573520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4272" y="1979800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200" b="1" dirty="0"/>
              <a:t>CT-S751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1933" y="3621817"/>
            <a:ext cx="3323126" cy="5847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203 dpi Direct  Thermal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Front exit / loading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POS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printer </a:t>
            </a:r>
          </a:p>
        </p:txBody>
      </p:sp>
      <p:pic>
        <p:nvPicPr>
          <p:cNvPr id="7172" name="Picture 4" descr="C:\Users\carolina\Documents\Master PPT\POS\Ct-S751 CN\Pictures\Black\PNG\Citizen_CT-S751B_3_4_angle_print (Large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92" y="453569"/>
            <a:ext cx="3805901" cy="38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arolina\Documents\Master PPT\POS\Ct-S751 CN\Pictures\Black\JPG\Citizen_CT-S751B_3_4_angle_open_print (Small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b="15165"/>
          <a:stretch/>
        </p:blipFill>
        <p:spPr bwMode="auto">
          <a:xfrm>
            <a:off x="6789886" y="715262"/>
            <a:ext cx="2264252" cy="154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carolina\Documents\Master PPT\POS\Ct-S751 CN\Pictures\Black\JPG\Citizen_CT-S751B_bottom (Large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r="14740" b="49405"/>
          <a:stretch/>
        </p:blipFill>
        <p:spPr bwMode="auto">
          <a:xfrm>
            <a:off x="6843787" y="3605332"/>
            <a:ext cx="2215183" cy="15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carolina\Documents\Master PPT\POS\Ct-S751 CN\Pictures\Black\JPG\Citizen_CT-S751B_front_print (Small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17817" r="5396" b="13925"/>
          <a:stretch/>
        </p:blipFill>
        <p:spPr bwMode="auto">
          <a:xfrm>
            <a:off x="5125519" y="3787029"/>
            <a:ext cx="1749958" cy="13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carolina\Documents\Master PPT\POS\Ct-S751 CN\Pictures\Black\JPG\Citizen_CT-S751B_3_4_angle_open (Small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8" b="7622"/>
          <a:stretch/>
        </p:blipFill>
        <p:spPr bwMode="auto">
          <a:xfrm>
            <a:off x="6875477" y="2181225"/>
            <a:ext cx="2030586" cy="16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8830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carolina\Documents\Master PPT\POS\Ct-S751 CN\Pictures\White\JPG\Citizen_CT-S751W_front (Small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0"/>
          <a:stretch/>
        </p:blipFill>
        <p:spPr bwMode="auto">
          <a:xfrm>
            <a:off x="3564771" y="3686715"/>
            <a:ext cx="1636970" cy="14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carolina\Documents\Master PPT\POS\Ct-S751 CN\Pictures\White\JPG\Citizen_CT-751W_3_4_angle_open (Small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3" b="10558"/>
          <a:stretch/>
        </p:blipFill>
        <p:spPr bwMode="auto">
          <a:xfrm>
            <a:off x="6818575" y="2095547"/>
            <a:ext cx="2166540" cy="16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arolina\Documents\Master PPT\POS\Ct-S751 CN\Pictures\White\JPG\Citizen_CT-S751W_3_4_angle_open_print (Small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1" b="16550"/>
          <a:stretch/>
        </p:blipFill>
        <p:spPr bwMode="auto">
          <a:xfrm>
            <a:off x="6843787" y="739919"/>
            <a:ext cx="2166540" cy="13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7770" y="2283766"/>
            <a:ext cx="4455860" cy="126188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+mj-lt"/>
              </a:rPr>
              <a:t>PRODUCT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+mj-lt"/>
              </a:rPr>
              <a:t>IMAGES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67803" y="3573520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4272" y="1979800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200" b="1" dirty="0"/>
              <a:t>CT-S751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1933" y="3621817"/>
            <a:ext cx="3323126" cy="5847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203 dpi Direct  Thermal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Front exit / loading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POS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printer </a:t>
            </a:r>
          </a:p>
        </p:txBody>
      </p:sp>
      <p:pic>
        <p:nvPicPr>
          <p:cNvPr id="9219" name="Picture 3" descr="C:\Users\carolina\Documents\Master PPT\POS\Ct-S751 CN\Pictures\White\PNG\Citizen_CT-S751W_3_4_angle_print (Medium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6813"/>
            <a:ext cx="4113906" cy="41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carolina\Documents\Master PPT\POS\Ct-S751 CN\Pictures\White\JPG\Citizen_CT-S751W_front_print (Small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 bwMode="auto">
          <a:xfrm>
            <a:off x="5163905" y="3686715"/>
            <a:ext cx="1656630" cy="14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Product Launch\POS\CT-S751\Pictures\White\WEB\Citizen_CT-S751W_bottom_web (Small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t="6709" r="14475" b="47183"/>
          <a:stretch/>
        </p:blipFill>
        <p:spPr bwMode="auto">
          <a:xfrm>
            <a:off x="7092429" y="3868688"/>
            <a:ext cx="1944067" cy="12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575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5273095" y="4412767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88368" y="2644552"/>
            <a:ext cx="907551" cy="301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CT-S751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3095" y="4537656"/>
            <a:ext cx="3584161" cy="253934"/>
          </a:xfrm>
          <a:prstGeom prst="rect">
            <a:avLst/>
          </a:prstGeom>
          <a:noFill/>
        </p:spPr>
        <p:txBody>
          <a:bodyPr wrap="square" lIns="0" tIns="45729" rIns="91458" bIns="4572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Please refer to the Datasheet for full specs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8525" y="3104804"/>
            <a:ext cx="3827747" cy="120031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</a:rPr>
              <a:t>TECHNICAL</a:t>
            </a:r>
            <a:endParaRPr lang="en-US" sz="3600" b="1" dirty="0">
              <a:solidFill>
                <a:srgbClr val="000000"/>
              </a:solidFill>
              <a:latin typeface="+mj-lt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+mj-lt"/>
              </a:rPr>
              <a:t>SPECIFICATIONS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82276"/>
              </p:ext>
            </p:extLst>
          </p:nvPr>
        </p:nvGraphicFramePr>
        <p:xfrm>
          <a:off x="453481" y="1071515"/>
          <a:ext cx="4550568" cy="387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9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CT-S751</a:t>
                      </a: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speed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mm/s max</a:t>
                      </a: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width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mm, 2.83 inches</a:t>
                      </a: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dpi horizontal</a:t>
                      </a:r>
                      <a:r>
                        <a:rPr lang="en-GB" sz="1200" baseline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vertical</a:t>
                      </a:r>
                      <a:endParaRPr lang="en-GB" sz="1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Greyscale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shades of grey at 100 mm/s</a:t>
                      </a: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Sensor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 (Paper Near End) and Paper End</a:t>
                      </a: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8Mb of Flash Memory (firmware &amp; user)</a:t>
                      </a: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8Mb of SDRAM (operation &amp; user)</a:t>
                      </a: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Fonts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 B &amp; C </a:t>
                      </a:r>
                      <a:r>
                        <a:rPr lang="en-GB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(12x24, 9x24 &amp; 8x16 dots)</a:t>
                      </a: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 sets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code pages,</a:t>
                      </a:r>
                      <a:r>
                        <a:rPr lang="en-GB" sz="1200" baseline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character sets</a:t>
                      </a:r>
                      <a:endParaRPr lang="en-GB" sz="1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129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Barcodes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 </a:t>
                      </a:r>
                      <a:r>
                        <a:rPr lang="pt-BR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</a:t>
                      </a:r>
                      <a:r>
                        <a:rPr lang="en-GB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t-BR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, UPC-E , E NA-13(JAN 13)13), EAN 8(JAN-8)</a:t>
                      </a:r>
                      <a:r>
                        <a:rPr lang="pt-BR" sz="1050" baseline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ITF, CODE39,CODE1 28 ,CODABAR (NW 7)7),CODE93,GS1</a:t>
                      </a:r>
                      <a:r>
                        <a:rPr lang="en-GB" sz="1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 </a:t>
                      </a:r>
                      <a:r>
                        <a:rPr lang="en-GB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(PDF417, QR,</a:t>
                      </a:r>
                      <a:r>
                        <a:rPr lang="en-GB" sz="1050" baseline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Databar, Composites)</a:t>
                      </a:r>
                    </a:p>
                    <a:p>
                      <a:r>
                        <a:rPr lang="en-GB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 </a:t>
                      </a:r>
                      <a:r>
                        <a:rPr lang="da-DK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PDF 417 QR Code</a:t>
                      </a:r>
                      <a:r>
                        <a:rPr lang="da-DK" sz="1050" baseline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0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GS1 Databar, Composit Symbol</a:t>
                      </a:r>
                      <a:endParaRPr lang="en-GB" sz="105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146" name="Picture 2" descr="C:\Users\carolina\Documents\Master PPT\POS\Ct-S751 CN\Pictures\Black\PNG\Citizen_CT-S751B_3_4_angle_open (Small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26327"/>
            <a:ext cx="2408048" cy="24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7629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0535" y="1288907"/>
            <a:ext cx="3477290" cy="129265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+mj-lt"/>
              </a:rPr>
              <a:t>WHAT’S INSIDE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BOX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742" y="961507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751" y="3822589"/>
            <a:ext cx="1535648" cy="78645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6350" cmpd="sng">
            <a:solidFill>
              <a:srgbClr val="E0E0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start guide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751" y="2920272"/>
            <a:ext cx="1949522" cy="779924"/>
          </a:xfrm>
          <a:prstGeom prst="rect">
            <a:avLst/>
          </a:prstGeom>
          <a:solidFill>
            <a:schemeClr val="accent1"/>
          </a:solidFill>
          <a:ln w="6350" cmpd="sng">
            <a:solidFill>
              <a:srgbClr val="E0E0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CT-S751 printer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89180" y="3834996"/>
            <a:ext cx="917943" cy="77404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" cmpd="sng">
            <a:solidFill>
              <a:srgbClr val="E0E0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Cord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3768" y="2937074"/>
            <a:ext cx="1176842" cy="779924"/>
          </a:xfrm>
          <a:prstGeom prst="rect">
            <a:avLst/>
          </a:prstGeom>
          <a:solidFill>
            <a:schemeClr val="accent2"/>
          </a:solidFill>
          <a:ln w="6350" cmpd="sng">
            <a:solidFill>
              <a:srgbClr val="E0E0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Adapter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28119" y="2612590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carolina\Documents\Master PPT\POS\Ct-S751 CN\Pictures\White\PNG\Citizen_CT-S751W_upperfront (Large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47022"/>
            <a:ext cx="3771277" cy="377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13624" y="2937074"/>
            <a:ext cx="1348046" cy="774044"/>
          </a:xfrm>
          <a:prstGeom prst="rect">
            <a:avLst/>
          </a:prstGeom>
          <a:solidFill>
            <a:schemeClr val="accent3"/>
          </a:solidFill>
          <a:ln w="6350" cmpd="sng">
            <a:solidFill>
              <a:srgbClr val="E0E0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2” media partition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9483" y="3839188"/>
            <a:ext cx="1524525" cy="774044"/>
          </a:xfrm>
          <a:prstGeom prst="rect">
            <a:avLst/>
          </a:prstGeom>
          <a:solidFill>
            <a:schemeClr val="bg2">
              <a:lumMod val="25000"/>
            </a:schemeClr>
          </a:solidFill>
          <a:ln w="6350" cmpd="sng">
            <a:solidFill>
              <a:srgbClr val="E0E0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cover panel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3638" y="3839188"/>
            <a:ext cx="1071583" cy="7740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E0E0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1763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olina\Documents\Master PPT\POS\Ct-S751 CN\Pictures\Black\WEB\Citizen_CT-S751B_3_4_angle_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b="14953"/>
          <a:stretch/>
        </p:blipFill>
        <p:spPr bwMode="auto">
          <a:xfrm>
            <a:off x="4333665" y="1337956"/>
            <a:ext cx="4864239" cy="34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0257" y="3586390"/>
            <a:ext cx="3478027" cy="338572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Light" panose="02000000000000000000" pitchFamily="2" charset="0"/>
              </a:rPr>
              <a:t>Full 3 years warranty cover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9169" y="4192390"/>
            <a:ext cx="3813249" cy="338572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Light" panose="02000000000000000000" pitchFamily="2" charset="0"/>
              </a:rPr>
              <a:t>Full 5 years warranty cover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9754" y="1204852"/>
            <a:ext cx="3218405" cy="141576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000000"/>
                </a:solidFill>
                <a:latin typeface="+mj-lt"/>
              </a:rPr>
              <a:t>WARRANTY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OPTIONS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03970" y="2724820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1484" y="925078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9755" y="2807210"/>
            <a:ext cx="4281841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following options are available for the </a:t>
            </a:r>
          </a:p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CT-S751  to extend the standard 2 year warranty</a:t>
            </a:r>
          </a:p>
        </p:txBody>
      </p:sp>
      <p:pic>
        <p:nvPicPr>
          <p:cNvPr id="2051" name="Picture 3" descr="C:\Users\carolina\Documents\Master PPT\Icons\shie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8" y="3504063"/>
            <a:ext cx="383107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olina\Documents\Master PPT\Icons\shield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5" y="4137838"/>
            <a:ext cx="381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262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319467" y="921012"/>
            <a:ext cx="1997589" cy="19982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lvl="0" algn="ctr"/>
            <a:endParaRPr lang="en-US" sz="9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6975" y="3023260"/>
            <a:ext cx="1997589" cy="1998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lvl="0" algn="ctr"/>
            <a:endParaRPr lang="en-US" sz="9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19467" y="3023260"/>
            <a:ext cx="1997589" cy="19982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lvl="0" algn="ctr"/>
            <a:endParaRPr lang="en-US" sz="9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6975" y="921012"/>
            <a:ext cx="1997589" cy="1998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994" y="1342206"/>
            <a:ext cx="3218405" cy="136959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</a:rPr>
              <a:t>MARKETING</a:t>
            </a:r>
            <a:endParaRPr lang="en-US" sz="3600" b="1" dirty="0">
              <a:solidFill>
                <a:srgbClr val="000000"/>
              </a:solidFill>
              <a:latin typeface="+mj-lt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000000"/>
                </a:solidFill>
                <a:latin typeface="+mj-lt"/>
              </a:rPr>
              <a:t>MATERIAL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12413" y="2808395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92724" y="975020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63910" y="1873115"/>
            <a:ext cx="1499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hlinkClick r:id="rId2"/>
              </a:rPr>
              <a:t>OFFICIAL PRESS RELEASE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63813" y="1887760"/>
            <a:ext cx="1621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hlinkClick r:id="rId3"/>
              </a:rPr>
              <a:t>HIGH RES PRODUCT IMAGES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83976" y="4121630"/>
            <a:ext cx="1344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hlinkClick r:id="rId4"/>
              </a:rPr>
              <a:t>WEB GENERATED DATASHEET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89070" y="4149740"/>
            <a:ext cx="165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</a:rPr>
              <a:t>PRODUCT PRESENTATION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</a:endParaRPr>
          </a:p>
        </p:txBody>
      </p:sp>
      <p:pic>
        <p:nvPicPr>
          <p:cNvPr id="24" name="Picture 3" descr="C:\Users\carolina\Downloads\press-reali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56" y="1046178"/>
            <a:ext cx="733165" cy="7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190"/>
          <p:cNvSpPr>
            <a:spLocks noEditPoints="1"/>
          </p:cNvSpPr>
          <p:nvPr/>
        </p:nvSpPr>
        <p:spPr bwMode="auto">
          <a:xfrm>
            <a:off x="6981798" y="1201559"/>
            <a:ext cx="672927" cy="545678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pic>
        <p:nvPicPr>
          <p:cNvPr id="26" name="Picture 2" descr="C:\Users\carolina\Downloads\press-delivery-servi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70" y="3335290"/>
            <a:ext cx="674326" cy="6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carolina\Downloads\ppt-business-presentation-file-format-symb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31" y="3298351"/>
            <a:ext cx="666271" cy="6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rolina\Documents\Master PPT\POS\Ct-S751 CN\Pictures\Black\WEB\Citizen_CT-751B_front_web (Small)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r="11223" b="9200"/>
          <a:stretch/>
        </p:blipFill>
        <p:spPr bwMode="auto">
          <a:xfrm>
            <a:off x="267561" y="2843598"/>
            <a:ext cx="1732635" cy="20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arolina\Documents\Master PPT\POS\Ct-S751 CN\Pictures\White\WEB\Citizen_CT-S751W_front_web (Small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099372"/>
            <a:ext cx="1760921" cy="17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7499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5132387" y="635794"/>
            <a:ext cx="4011612" cy="4509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42742" y="1558688"/>
            <a:ext cx="3301311" cy="707904"/>
          </a:xfrm>
          <a:prstGeom prst="rect">
            <a:avLst/>
          </a:prstGeom>
        </p:spPr>
        <p:txBody>
          <a:bodyPr wrap="none" lIns="0" tIns="45729" rIns="91458" bIns="45729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</a:rPr>
              <a:t>THANK YOU!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67790" y="2344368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C:\Users\carolina\Documents\New Logo\Logo\CSE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42" y="4298934"/>
            <a:ext cx="3284470" cy="1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402480" y="2627831"/>
            <a:ext cx="3902073" cy="572931"/>
          </a:xfrm>
          <a:prstGeom prst="rect">
            <a:avLst/>
          </a:prstGeom>
        </p:spPr>
        <p:txBody>
          <a:bodyPr wrap="square" lIns="79709" tIns="39855" rIns="79709" bIns="39855">
            <a:spAutoFit/>
          </a:bodyPr>
          <a:lstStyle/>
          <a:p>
            <a:r>
              <a:rPr lang="en-US" sz="1600" b="1" dirty="0">
                <a:latin typeface="+mj-lt"/>
                <a:cs typeface="Calibri Light" panose="020F0302020204030204" pitchFamily="34" charset="0"/>
              </a:rPr>
              <a:t>Please contact our sales experts to discuss your business needs</a:t>
            </a:r>
            <a:endParaRPr lang="en-GB" sz="1600" b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02479" y="3306174"/>
            <a:ext cx="3483341" cy="726819"/>
          </a:xfrm>
          <a:prstGeom prst="rect">
            <a:avLst/>
          </a:prstGeom>
        </p:spPr>
        <p:txBody>
          <a:bodyPr wrap="square" lIns="79709" tIns="39855" rIns="79709" bIns="39855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  <a:t>For marketing questions or product related inquiries please contact us at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  <a:hlinkClick r:id="rId4"/>
              </a:rPr>
              <a:t>marketing@citizen-europe.com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42742" y="1123475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pic>
        <p:nvPicPr>
          <p:cNvPr id="17411" name="Picture 3" descr="C:\Users\carolina\Documents\Master PPT\POS\Ct-S751 CN\Pictures\Black\PNG\Citizen_CT-751B_upperfront (Medium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67" y="589176"/>
            <a:ext cx="4501852" cy="45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3703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10142" y="1039814"/>
            <a:ext cx="8223668" cy="386845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200" dirty="0"/>
              <a:t>From www.flaticon.com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US" sz="1200" dirty="0"/>
              <a:t>icons made by </a:t>
            </a:r>
            <a:r>
              <a:rPr lang="en-US" sz="1200" dirty="0" err="1"/>
              <a:t>Freepik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Network Interface Card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Cube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Roll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Durability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Fast/ speed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Business affiliate network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Attractive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/>
              <a:t>Splash free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/>
              <a:t>Water drop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 err="1"/>
              <a:t>Wifi</a:t>
            </a:r>
            <a:r>
              <a:rPr lang="en-GB" sz="1200" dirty="0"/>
              <a:t> icon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/>
              <a:t>Android icon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/>
              <a:t>Shield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/>
          </a:p>
          <a:p>
            <a:pPr marL="0" indent="0">
              <a:buNone/>
            </a:pPr>
            <a:endParaRPr lang="en-GB" sz="1200" b="1" dirty="0"/>
          </a:p>
          <a:p>
            <a:endParaRPr lang="en-GB" sz="1200" dirty="0"/>
          </a:p>
          <a:p>
            <a:r>
              <a:rPr lang="en-GB" sz="1200" dirty="0"/>
              <a:t>Profit icon </a:t>
            </a:r>
            <a:r>
              <a:rPr lang="en-US" sz="1200" dirty="0"/>
              <a:t>made by </a:t>
            </a:r>
            <a:r>
              <a:rPr lang="en-US" sz="1200" dirty="0" err="1"/>
              <a:t>Kiranshastry</a:t>
            </a:r>
            <a:endParaRPr lang="en-US" sz="1200" dirty="0"/>
          </a:p>
          <a:p>
            <a:r>
              <a:rPr lang="en-GB" sz="1200" dirty="0"/>
              <a:t>Network icon made by Good Ware</a:t>
            </a:r>
          </a:p>
          <a:p>
            <a:r>
              <a:rPr lang="en-GB" sz="1200" dirty="0"/>
              <a:t>Solar energy icon made by </a:t>
            </a:r>
            <a:r>
              <a:rPr lang="en-GB" sz="1200" dirty="0" err="1"/>
              <a:t>prettycons</a:t>
            </a:r>
            <a:endParaRPr lang="en-GB" sz="1200" dirty="0"/>
          </a:p>
          <a:p>
            <a:r>
              <a:rPr lang="en-GB" sz="1200" dirty="0"/>
              <a:t>Send to front icon made by Google</a:t>
            </a:r>
          </a:p>
          <a:p>
            <a:r>
              <a:rPr lang="en-GB" sz="1200" dirty="0" err="1"/>
              <a:t>Usb</a:t>
            </a:r>
            <a:r>
              <a:rPr lang="en-GB" sz="1200" dirty="0"/>
              <a:t> to front icon made by Google</a:t>
            </a:r>
          </a:p>
          <a:p>
            <a:r>
              <a:rPr lang="en-GB" sz="1200" dirty="0"/>
              <a:t>Bluetooth icon made by </a:t>
            </a:r>
            <a:r>
              <a:rPr lang="en-GB" sz="1200" dirty="0" err="1"/>
              <a:t>Smashicons</a:t>
            </a:r>
            <a:endParaRPr lang="en-GB" sz="1200" dirty="0"/>
          </a:p>
          <a:p>
            <a:r>
              <a:rPr lang="en-GB" sz="1200" dirty="0"/>
              <a:t>Apple Big Logo made by </a:t>
            </a:r>
            <a:r>
              <a:rPr lang="en-GB" sz="1200" dirty="0" err="1"/>
              <a:t>Plainicon</a:t>
            </a:r>
            <a:endParaRPr lang="en-GB" sz="1200" dirty="0"/>
          </a:p>
          <a:p>
            <a:r>
              <a:rPr lang="en-GB" sz="1200" dirty="0"/>
              <a:t>Car free icon made by </a:t>
            </a:r>
            <a:r>
              <a:rPr lang="en-GB" sz="1200" dirty="0" err="1"/>
              <a:t>mynamepong</a:t>
            </a:r>
            <a:endParaRPr lang="en-GB" sz="1200" dirty="0"/>
          </a:p>
          <a:p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2" y="684213"/>
            <a:ext cx="6096529" cy="355600"/>
          </a:xfrm>
        </p:spPr>
        <p:txBody>
          <a:bodyPr>
            <a:normAutofit/>
          </a:bodyPr>
          <a:lstStyle/>
          <a:p>
            <a:r>
              <a:rPr lang="en-GB" sz="1600" dirty="0"/>
              <a:t>ICONS </a:t>
            </a:r>
            <a:r>
              <a:rPr lang="en-US" sz="1600" dirty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31535815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carolina\Documents\Launch CT-S751\Pics\KGYXXW (Small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64" y="3234042"/>
            <a:ext cx="2623407" cy="17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rolina\Documents\Launch CT-S751\Pics\25289617_s (Small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72" y="3236952"/>
            <a:ext cx="2618246" cy="1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rolina\Documents\Launch CT-S751\Pics\AdobeStock_219240258 (Small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-2662"/>
          <a:stretch/>
        </p:blipFill>
        <p:spPr bwMode="auto">
          <a:xfrm>
            <a:off x="447929" y="3234042"/>
            <a:ext cx="2625800" cy="16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rolina\Documents\Launch CT-S751\Pics\shutterstock_144113647 (Small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 b="-1"/>
          <a:stretch/>
        </p:blipFill>
        <p:spPr bwMode="auto">
          <a:xfrm>
            <a:off x="6062465" y="1372218"/>
            <a:ext cx="2623407" cy="16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olina\Documents\Launch CT-S751\Pics\shutterstock_715742962 (Small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/>
          <a:stretch/>
        </p:blipFill>
        <p:spPr bwMode="auto">
          <a:xfrm>
            <a:off x="3255726" y="1378744"/>
            <a:ext cx="2618247" cy="16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olina\Documents\Launch CT-S751\Pics\72779892_s (Small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 bwMode="auto">
          <a:xfrm>
            <a:off x="445536" y="1400954"/>
            <a:ext cx="2625799" cy="15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47794" y="2791217"/>
            <a:ext cx="2623407" cy="3573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feld 38"/>
          <p:cNvSpPr txBox="1"/>
          <p:nvPr/>
        </p:nvSpPr>
        <p:spPr>
          <a:xfrm>
            <a:off x="578557" y="2843484"/>
            <a:ext cx="2409267" cy="261610"/>
          </a:xfrm>
          <a:prstGeom prst="rect">
            <a:avLst/>
          </a:prstGeom>
        </p:spPr>
        <p:txBody>
          <a:bodyPr vert="horz" wrap="square" lIns="0" rtlCol="0">
            <a:spAutoFit/>
          </a:bodyPr>
          <a:lstStyle/>
          <a:p>
            <a:pPr lvl="0"/>
            <a:r>
              <a:rPr lang="en-US" sz="1100" b="1" kern="900" dirty="0">
                <a:solidFill>
                  <a:srgbClr val="FFFFFF"/>
                </a:solidFill>
                <a:latin typeface="Arial" panose="020B0604020202020204" pitchFamily="34" charset="0"/>
              </a:rPr>
              <a:t>RETAIL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55592" y="2791217"/>
            <a:ext cx="2623407" cy="3573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feld 38"/>
          <p:cNvSpPr txBox="1"/>
          <p:nvPr/>
        </p:nvSpPr>
        <p:spPr>
          <a:xfrm>
            <a:off x="3386355" y="2843484"/>
            <a:ext cx="2337773" cy="253916"/>
          </a:xfrm>
          <a:prstGeom prst="rect">
            <a:avLst/>
          </a:prstGeom>
        </p:spPr>
        <p:txBody>
          <a:bodyPr vert="horz" wrap="square" lIns="0" rtlCol="0">
            <a:spAutoFit/>
          </a:bodyPr>
          <a:lstStyle/>
          <a:p>
            <a:r>
              <a:rPr lang="en-GB" sz="1050" b="1" kern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  <a:endParaRPr lang="en-US" sz="1050" b="1" kern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063259" y="2791217"/>
            <a:ext cx="2623407" cy="35739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feld 38"/>
          <p:cNvSpPr txBox="1"/>
          <p:nvPr/>
        </p:nvSpPr>
        <p:spPr>
          <a:xfrm>
            <a:off x="6194022" y="2843484"/>
            <a:ext cx="1250245" cy="261691"/>
          </a:xfrm>
          <a:prstGeom prst="rect">
            <a:avLst/>
          </a:prstGeom>
        </p:spPr>
        <p:txBody>
          <a:bodyPr vert="horz" wrap="square" lIns="0" rtlCol="0">
            <a:spAutoFit/>
          </a:bodyPr>
          <a:lstStyle/>
          <a:p>
            <a:r>
              <a:rPr lang="en-US" sz="1050" b="1" kern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47929" y="4625058"/>
            <a:ext cx="2623407" cy="35739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feld 38"/>
          <p:cNvSpPr txBox="1"/>
          <p:nvPr/>
        </p:nvSpPr>
        <p:spPr>
          <a:xfrm>
            <a:off x="578692" y="4677326"/>
            <a:ext cx="2265116" cy="415498"/>
          </a:xfrm>
          <a:prstGeom prst="rect">
            <a:avLst/>
          </a:prstGeom>
        </p:spPr>
        <p:txBody>
          <a:bodyPr vert="horz" wrap="square" lIns="0" rtlCol="0">
            <a:spAutoFit/>
          </a:bodyPr>
          <a:lstStyle/>
          <a:p>
            <a:r>
              <a:rPr lang="en-GB" sz="1050" b="1" kern="900" dirty="0">
                <a:solidFill>
                  <a:schemeClr val="bg1"/>
                </a:solidFill>
                <a:latin typeface="Arial" panose="020B0604020202020204" pitchFamily="34" charset="0"/>
              </a:rPr>
              <a:t>TICKETING</a:t>
            </a:r>
          </a:p>
          <a:p>
            <a:endParaRPr lang="en-GB" sz="1050" b="1" kern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255727" y="4625058"/>
            <a:ext cx="2623407" cy="3573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feld 38"/>
          <p:cNvSpPr txBox="1"/>
          <p:nvPr/>
        </p:nvSpPr>
        <p:spPr>
          <a:xfrm>
            <a:off x="3386490" y="4677326"/>
            <a:ext cx="2265630" cy="415498"/>
          </a:xfrm>
          <a:prstGeom prst="rect">
            <a:avLst/>
          </a:prstGeom>
        </p:spPr>
        <p:txBody>
          <a:bodyPr vert="horz" wrap="square" lIns="0" rtlCol="0">
            <a:spAutoFit/>
          </a:bodyPr>
          <a:lstStyle/>
          <a:p>
            <a:r>
              <a:rPr lang="en-GB" sz="1050" b="1" kern="900" dirty="0">
                <a:solidFill>
                  <a:schemeClr val="bg1"/>
                </a:solidFill>
                <a:latin typeface="Arial" panose="020B0604020202020204" pitchFamily="34" charset="0"/>
              </a:rPr>
              <a:t>LIBRARIES </a:t>
            </a:r>
            <a:endParaRPr lang="en-US" sz="1050" b="1" kern="9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1050" b="1" kern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063394" y="4625058"/>
            <a:ext cx="2623407" cy="35739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feld 38"/>
          <p:cNvSpPr txBox="1"/>
          <p:nvPr/>
        </p:nvSpPr>
        <p:spPr>
          <a:xfrm>
            <a:off x="6194157" y="4677326"/>
            <a:ext cx="2162814" cy="253916"/>
          </a:xfrm>
          <a:prstGeom prst="rect">
            <a:avLst/>
          </a:prstGeom>
        </p:spPr>
        <p:txBody>
          <a:bodyPr vert="horz" wrap="square" lIns="0" rtlCol="0">
            <a:spAutoFit/>
          </a:bodyPr>
          <a:lstStyle/>
          <a:p>
            <a:r>
              <a:rPr lang="en-US" sz="1050" b="1" kern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LOTTERY / GAMING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7669" y="713190"/>
            <a:ext cx="756930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Arial" panose="020B0604020202020204" pitchFamily="34" charset="0"/>
              </a:rPr>
              <a:t>CT-S751  FRONT EXIT / LOADING </a:t>
            </a:r>
            <a:r>
              <a:rPr lang="en-US" sz="2000" b="1" dirty="0"/>
              <a:t>3”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POS PRINTER</a:t>
            </a:r>
            <a:endParaRPr lang="en-US" sz="200" b="1" dirty="0">
              <a:solidFill>
                <a:srgbClr val="4B4B4B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Verticals &amp; Markets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15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304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carolina\Documents\Launch CT-S751\Pics\AdobeStock_113425327 (Small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/>
          <a:stretch/>
        </p:blipFill>
        <p:spPr bwMode="auto">
          <a:xfrm>
            <a:off x="447795" y="2917079"/>
            <a:ext cx="2623542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olina\Documents\Launch CT-S751\Pics\shutterstock_650988268 (Smal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47" y="2917079"/>
            <a:ext cx="2611463" cy="17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ina\Documents\Launch CT-S751\Pics\108741494_s (Small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/>
          <a:stretch/>
        </p:blipFill>
        <p:spPr bwMode="auto">
          <a:xfrm>
            <a:off x="3261381" y="879230"/>
            <a:ext cx="2611829" cy="17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9" tIns="45724" rIns="91449" bIns="4572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9" tIns="45724" rIns="91449" bIns="4572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47795" y="2439590"/>
            <a:ext cx="2623407" cy="3573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lang="en-US" dirty="0"/>
          </a:p>
        </p:txBody>
      </p:sp>
      <p:sp>
        <p:nvSpPr>
          <p:cNvPr id="100" name="Textfeld 38"/>
          <p:cNvSpPr txBox="1"/>
          <p:nvPr/>
        </p:nvSpPr>
        <p:spPr>
          <a:xfrm>
            <a:off x="578556" y="2491857"/>
            <a:ext cx="1761196" cy="261618"/>
          </a:xfrm>
          <a:prstGeom prst="rect">
            <a:avLst/>
          </a:prstGeom>
        </p:spPr>
        <p:txBody>
          <a:bodyPr vert="horz" wrap="square" lIns="0" tIns="45724" rIns="91449" bIns="45724" rtlCol="0">
            <a:spAutoFit/>
          </a:bodyPr>
          <a:lstStyle/>
          <a:p>
            <a:r>
              <a:rPr lang="en-US" sz="1100" b="1" kern="900" dirty="0">
                <a:solidFill>
                  <a:schemeClr val="bg1"/>
                </a:solidFill>
                <a:latin typeface="Arial" panose="020B0604020202020204" pitchFamily="34" charset="0"/>
              </a:rPr>
              <a:t>KIOSK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55593" y="2439590"/>
            <a:ext cx="2623407" cy="3573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lang="en-US" dirty="0"/>
          </a:p>
        </p:txBody>
      </p:sp>
      <p:sp>
        <p:nvSpPr>
          <p:cNvPr id="103" name="Textfeld 38"/>
          <p:cNvSpPr txBox="1"/>
          <p:nvPr/>
        </p:nvSpPr>
        <p:spPr>
          <a:xfrm>
            <a:off x="3386354" y="2491855"/>
            <a:ext cx="2053381" cy="261628"/>
          </a:xfrm>
          <a:prstGeom prst="rect">
            <a:avLst/>
          </a:prstGeom>
        </p:spPr>
        <p:txBody>
          <a:bodyPr vert="horz" wrap="square" lIns="0" tIns="45724" rIns="91449" bIns="45724" rtlCol="0">
            <a:spAutoFit/>
          </a:bodyPr>
          <a:lstStyle/>
          <a:p>
            <a:r>
              <a:rPr lang="en-US" sz="1100" b="1" kern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ROADS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47930" y="4464574"/>
            <a:ext cx="2623407" cy="35739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lang="en-US" dirty="0"/>
          </a:p>
        </p:txBody>
      </p:sp>
      <p:sp>
        <p:nvSpPr>
          <p:cNvPr id="109" name="Textfeld 38"/>
          <p:cNvSpPr txBox="1"/>
          <p:nvPr/>
        </p:nvSpPr>
        <p:spPr>
          <a:xfrm>
            <a:off x="578691" y="4516840"/>
            <a:ext cx="2080227" cy="261628"/>
          </a:xfrm>
          <a:prstGeom prst="rect">
            <a:avLst/>
          </a:prstGeom>
        </p:spPr>
        <p:txBody>
          <a:bodyPr vert="horz" wrap="square" lIns="0" tIns="45724" rIns="91449" bIns="45724" rtlCol="0">
            <a:spAutoFit/>
          </a:bodyPr>
          <a:lstStyle/>
          <a:p>
            <a:r>
              <a:rPr lang="en-GB" sz="1100" b="1" kern="900" dirty="0">
                <a:solidFill>
                  <a:schemeClr val="bg1"/>
                </a:solidFill>
                <a:latin typeface="Arial" panose="020B0604020202020204" pitchFamily="34" charset="0"/>
              </a:rPr>
              <a:t>WEIGHT SCALE</a:t>
            </a:r>
            <a:endParaRPr lang="en-US" sz="1100" b="1" kern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255728" y="4464574"/>
            <a:ext cx="2623407" cy="3573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lang="en-US" dirty="0"/>
          </a:p>
        </p:txBody>
      </p:sp>
      <p:sp>
        <p:nvSpPr>
          <p:cNvPr id="112" name="Textfeld 38"/>
          <p:cNvSpPr txBox="1"/>
          <p:nvPr/>
        </p:nvSpPr>
        <p:spPr>
          <a:xfrm>
            <a:off x="3386490" y="4516841"/>
            <a:ext cx="1817066" cy="261618"/>
          </a:xfrm>
          <a:prstGeom prst="rect">
            <a:avLst/>
          </a:prstGeom>
        </p:spPr>
        <p:txBody>
          <a:bodyPr vert="horz" wrap="square" lIns="0" tIns="45724" rIns="91449" bIns="45724" rtlCol="0">
            <a:spAutoFit/>
          </a:bodyPr>
          <a:lstStyle/>
          <a:p>
            <a:r>
              <a:rPr lang="en-US" sz="1100" b="1" kern="900" dirty="0">
                <a:solidFill>
                  <a:schemeClr val="bg1"/>
                </a:solidFill>
                <a:latin typeface="Arial" panose="020B0604020202020204" pitchFamily="34" charset="0"/>
              </a:rPr>
              <a:t>PARKING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5946" y="2534806"/>
            <a:ext cx="3218405" cy="120031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455A64"/>
              </a:solidFill>
              <a:latin typeface="+mj-lt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+mj-lt"/>
              </a:rPr>
              <a:t>FRONT EXIT / LOADING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3” </a:t>
            </a:r>
            <a:r>
              <a:rPr lang="en-GB" sz="2800" b="1" dirty="0">
                <a:solidFill>
                  <a:srgbClr val="000000"/>
                </a:solidFill>
                <a:latin typeface="+mj-lt"/>
              </a:rPr>
              <a:t>POS PRINTER 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127847" y="3868688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07676" y="2500536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82133" y="3962182"/>
            <a:ext cx="2618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VERTICALS &amp; MARKETS</a:t>
            </a:r>
          </a:p>
        </p:txBody>
      </p:sp>
      <p:pic>
        <p:nvPicPr>
          <p:cNvPr id="2050" name="Picture 2" descr="C:\Users\carolina\Documents\Launch CT-S751\Pics\68668485_s (Small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/>
          <a:stretch/>
        </p:blipFill>
        <p:spPr bwMode="auto">
          <a:xfrm>
            <a:off x="448149" y="879230"/>
            <a:ext cx="2623054" cy="15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4827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8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60001" y="3893526"/>
            <a:ext cx="326502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b="1" dirty="0">
                <a:latin typeface="+mj-lt"/>
                <a:ea typeface="Roboto Light" panose="02000000000000000000" pitchFamily="2" charset="0"/>
              </a:rPr>
              <a:t>POS DIRECT THERMAL WITH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latin typeface="+mj-lt"/>
                <a:ea typeface="Roboto Light" panose="02000000000000000000" pitchFamily="2" charset="0"/>
              </a:rPr>
              <a:t>SUPERIOR QUALITY &amp; SPEED 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rPr>
              <a:t>Prints in 203 dpi with a 350 mm/s print speed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76328" y="2601768"/>
            <a:ext cx="338816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b="1" dirty="0">
                <a:latin typeface="+mj-lt"/>
                <a:ea typeface="Roboto Light" panose="02000000000000000000" pitchFamily="2" charset="0"/>
              </a:rPr>
              <a:t>FULL HARDWARE &amp; SOFTWARE CONNECTIVITY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Roboto Light" panose="02000000000000000000" pitchFamily="2" charset="0"/>
              </a:rPr>
              <a:t>Multiple Interfaces and ESC/POS™® Drivers and/or SDKs Windows, iOS, Android, Linux and more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59632" y="2544059"/>
            <a:ext cx="3708078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400" b="1" dirty="0">
                <a:latin typeface="+mj-lt"/>
                <a:ea typeface="Roboto Light" panose="02000000000000000000" pitchFamily="2" charset="0"/>
              </a:rPr>
              <a:t>FRONT LOADING EXIT</a:t>
            </a:r>
            <a:endParaRPr lang="en-US" sz="1400" b="1" dirty="0">
              <a:latin typeface="+mj-lt"/>
              <a:ea typeface="Roboto Light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en-US" sz="1400" b="1" dirty="0">
                <a:latin typeface="+mj-lt"/>
                <a:ea typeface="Roboto Light" panose="02000000000000000000" pitchFamily="2" charset="0"/>
              </a:rPr>
              <a:t>STYLISH, COMPACT &amp; </a:t>
            </a:r>
            <a:r>
              <a:rPr lang="en-US" sz="1400" b="1" dirty="0">
                <a:ea typeface="Roboto Light" panose="02000000000000000000" pitchFamily="2" charset="0"/>
              </a:rPr>
              <a:t>FUNCTIONAL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Roboto Light" panose="02000000000000000000" pitchFamily="2" charset="0"/>
              </a:rPr>
              <a:t>Made for tight spaces without compromising speed or design,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rPr>
              <a:t>under-counter mounting*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73384" y="3796680"/>
            <a:ext cx="3250557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b="1" dirty="0">
                <a:latin typeface="+mj-lt"/>
                <a:ea typeface="Roboto Light" panose="02000000000000000000" pitchFamily="2" charset="0"/>
              </a:rPr>
              <a:t>GREAT VALUE, OUTSTANDING PERFORMANCE &amp; SLEEK DESIGN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Roboto Light" panose="02000000000000000000" pitchFamily="2" charset="0"/>
              </a:rPr>
              <a:t>Ideal for users who value modern aesthetics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rPr>
              <a:t>from retail to healthcare</a:t>
            </a:r>
            <a:endParaRPr lang="en-US" sz="14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03814" y="4001455"/>
            <a:ext cx="640080" cy="64027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809993" y="2638457"/>
            <a:ext cx="640080" cy="640278"/>
          </a:xfrm>
          <a:prstGeom prst="ellipse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809992" y="3955543"/>
            <a:ext cx="640080" cy="640278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96195" y="2611386"/>
            <a:ext cx="640080" cy="640278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63145"/>
            <a:ext cx="9144000" cy="17309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6825" y="646785"/>
            <a:ext cx="9150825" cy="1747309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9073" y="918168"/>
            <a:ext cx="4793933" cy="1000292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CT-S751</a:t>
            </a:r>
          </a:p>
          <a:p>
            <a:endParaRPr lang="en-US" sz="5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KEY BENEFITS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496196" y="2027756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27" name="Picture 3" descr="C:\Users\carolina\Downloads\profits (1)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0" y="4118064"/>
            <a:ext cx="406989" cy="4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arolina\Downloads\attractive (1)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3" y="2601768"/>
            <a:ext cx="576643" cy="5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carolina\Downloads\centraliz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32" y="265379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carolina\Documents\Master PPT\POS\Ct-S751 CN\Pictures\Black_white\PNG\Citizen_CT-S751BW_3_4_angle_printout (Small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33" y="784760"/>
            <a:ext cx="2948397" cy="14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481" y="4902237"/>
            <a:ext cx="4070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*Optional</a:t>
            </a:r>
          </a:p>
        </p:txBody>
      </p:sp>
      <p:pic>
        <p:nvPicPr>
          <p:cNvPr id="3074" name="Picture 2" descr="C:\Users\carolina\Downloads\ca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64" y="4032687"/>
            <a:ext cx="502283" cy="5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146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rolina\Documents\Master PPT\POS\Ct-S751 CN\Pictures\White\JPG\Citizen_CT-S751W_3_4_angle_print (Medium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21" y="1918253"/>
            <a:ext cx="2745673" cy="27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620831" y="1267541"/>
            <a:ext cx="4729793" cy="10696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5718246" y="3910775"/>
            <a:ext cx="3267481" cy="12343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40" tIns="26170" rIns="52340" bIns="26170" numCol="1" spcCol="1091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7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&amp; stylish design with speed in mind</a:t>
            </a:r>
          </a:p>
          <a:p>
            <a:pPr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print speed out 350mm/s. Full and partial cutting with paper saving</a:t>
            </a:r>
          </a:p>
          <a:p>
            <a:pPr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6512" y="2762500"/>
            <a:ext cx="2473860" cy="10696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 28"/>
          <p:cNvSpPr/>
          <p:nvPr/>
        </p:nvSpPr>
        <p:spPr>
          <a:xfrm>
            <a:off x="6542827" y="4348190"/>
            <a:ext cx="3810661" cy="10696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 31"/>
          <p:cNvSpPr/>
          <p:nvPr/>
        </p:nvSpPr>
        <p:spPr>
          <a:xfrm>
            <a:off x="1460572" y="2806794"/>
            <a:ext cx="1956300" cy="10696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 32"/>
          <p:cNvSpPr/>
          <p:nvPr/>
        </p:nvSpPr>
        <p:spPr>
          <a:xfrm>
            <a:off x="6249567" y="2716560"/>
            <a:ext cx="2498897" cy="9633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40" tIns="26170" rIns="52340" bIns="26170" numCol="1" spcCol="1091" anchor="t" anchorCtr="0">
            <a:noAutofit/>
          </a:bodyPr>
          <a:lstStyle/>
          <a:p>
            <a:pPr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GB" sz="17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mPOS</a:t>
            </a:r>
            <a:r>
              <a:rPr lang="en-GB" sz="17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ready with USB charging </a:t>
            </a:r>
          </a:p>
          <a:p>
            <a:pPr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SDKs for iOS, Android and Windows Mobile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1520" y="1708448"/>
            <a:ext cx="2681131" cy="720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40" tIns="26170" rIns="52340" bIns="26170" numCol="1" spcCol="1091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friendly </a:t>
            </a:r>
          </a:p>
          <a:p>
            <a:pPr algn="r">
              <a:lnSpc>
                <a:spcPct val="90000"/>
              </a:lnSpc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ergonomic front loading</a:t>
            </a:r>
          </a:p>
          <a:p>
            <a:pPr algn="r"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and easy media loading </a:t>
            </a:r>
          </a:p>
          <a:p>
            <a:pPr algn="r"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3-inch media: up to 80mm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3036551" y="1827016"/>
            <a:ext cx="511549" cy="51170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5345460" y="1876844"/>
            <a:ext cx="511549" cy="51170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627394" y="2966075"/>
            <a:ext cx="511549" cy="511707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105984" y="4114459"/>
            <a:ext cx="511549" cy="51170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46159" y="3001947"/>
            <a:ext cx="511549" cy="5117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847408" y="4114427"/>
            <a:ext cx="511549" cy="51170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r"/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33" name="Picture 9" descr="C:\Users\carolina\Downloads\network-interface-c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50" y="4193731"/>
            <a:ext cx="359512" cy="3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carolina\Downloads\band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0950">
            <a:off x="3135954" y="1936396"/>
            <a:ext cx="308131" cy="3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carolina\Documents\Launch Example\Untitled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91" y="3140293"/>
            <a:ext cx="397202" cy="2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48853" y="713193"/>
            <a:ext cx="8158558" cy="90794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CT-S751  FRONT LOADING / EXIT 3” POS PRINTER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Highlights &amp; Features</a:t>
            </a:r>
          </a:p>
          <a:p>
            <a:pPr algn="ctr"/>
            <a:endParaRPr lang="en-US" sz="15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" name="Picture 2" descr="C:\Users\carolina\Downloads\cube-with-arrows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30" y="4140115"/>
            <a:ext cx="379655" cy="37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95536" y="2788568"/>
            <a:ext cx="2010342" cy="9973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40" tIns="26170" rIns="52340" bIns="26170" numCol="1" spcCol="1091" anchor="t" anchorCtr="0">
            <a:noAutofit/>
          </a:bodyPr>
          <a:lstStyle/>
          <a:p>
            <a:pPr algn="r">
              <a:defRPr/>
            </a:pPr>
            <a:r>
              <a:rPr 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Case available in</a:t>
            </a:r>
          </a:p>
          <a:p>
            <a:pPr lvl="0" algn="r">
              <a:defRPr/>
            </a:pPr>
            <a:r>
              <a:rPr 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Black or White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fit various types of environments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315" y="4107992"/>
            <a:ext cx="2693357" cy="768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40" tIns="26170" rIns="52340" bIns="26170" numCol="1" spcCol="1091" anchor="t" anchorCtr="0">
            <a:no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GB" sz="1700" b="1" dirty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Connectivity</a:t>
            </a:r>
            <a:endParaRPr lang="en-US" sz="1700" b="1" dirty="0">
              <a:solidFill>
                <a:srgbClr val="4040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 as standard. Opt. Serial, Ethernet, Bluetooth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955612" y="1636440"/>
            <a:ext cx="2864860" cy="778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40" tIns="26170" rIns="52340" bIns="26170" numCol="1" spcCol="1091" anchor="t" anchorCtr="0">
            <a:noAutofit/>
          </a:bodyPr>
          <a:lstStyle/>
          <a:p>
            <a:pPr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GB" sz="17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&amp; sleek case with front exit</a:t>
            </a:r>
          </a:p>
          <a:p>
            <a:pPr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to fit in tight spaces, same height as a cash drawer</a:t>
            </a:r>
          </a:p>
          <a:p>
            <a:pPr>
              <a:buClr>
                <a:srgbClr val="808080"/>
              </a:buClr>
              <a:buSzPct val="80000"/>
              <a:tabLst>
                <a:tab pos="299871" algn="l"/>
              </a:tabLs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2" name="Picture 2" descr="C:\Users\carolina\Downloads\business-affiliate-networ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21" y="3015855"/>
            <a:ext cx="435946" cy="4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carolina\Downloads\send-to-front-butt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34" y="19958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50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28328"/>
            <a:ext cx="5436096" cy="4516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59632" y="3163156"/>
            <a:ext cx="3933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 Light" panose="02000000000000000000" pitchFamily="2" charset="0"/>
              </a:rPr>
              <a:t>Front exit design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 Light" panose="02000000000000000000" pitchFamily="2" charset="0"/>
              </a:rPr>
              <a:t>Front loading / exit make it ideal for hospitality, as it's harder to spill drinks/food into the printer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59632" y="2212504"/>
            <a:ext cx="402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 Light" panose="02000000000000000000" pitchFamily="2" charset="0"/>
              </a:rPr>
              <a:t>The perfect match for modern POS 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 Light" panose="02000000000000000000" pitchFamily="2" charset="0"/>
              </a:rPr>
              <a:t>Sophisticated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</a:rPr>
              <a:t>design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 Light" panose="02000000000000000000" pitchFamily="2" charset="0"/>
              </a:rPr>
              <a:t>to meet aesthetics, fits well under POS systems with a flexible screen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59632" y="4079231"/>
            <a:ext cx="401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 Light" panose="02000000000000000000" pitchFamily="2" charset="0"/>
              </a:rPr>
              <a:t>Serve up to 1,000,000 customers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 Light" panose="02000000000000000000" pitchFamily="2" charset="0"/>
              </a:rPr>
              <a:t>A 200 km printer and head warranty 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 Light" panose="02000000000000000000" pitchFamily="2" charset="0"/>
              </a:rPr>
              <a:t>(Average receipts length 20 cm)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070" y="1102652"/>
            <a:ext cx="3218405" cy="89255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HIGHLIGHTS &amp;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FEATURES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800" y="822878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11800" y="2020245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541719" y="2291894"/>
            <a:ext cx="626869" cy="62706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52056" y="3293936"/>
            <a:ext cx="574575" cy="574752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51095" y="4240097"/>
            <a:ext cx="564521" cy="564695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340" name="Picture 4" descr="C:\Users\carolina\Downloads\network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1" y="4278957"/>
            <a:ext cx="453827" cy="4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carolina\Downloads\drop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7" y="3350728"/>
            <a:ext cx="461167" cy="46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carolina\Documents\Master PPT\POS\Ct-S751 CN\Pictures\White\WEB\Citizen_CT-S751W_upperfront_we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b="5344"/>
          <a:stretch/>
        </p:blipFill>
        <p:spPr bwMode="auto">
          <a:xfrm>
            <a:off x="5657849" y="1116485"/>
            <a:ext cx="3497857" cy="35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arolina\Downloads\attractiv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4" y="2291894"/>
            <a:ext cx="534092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562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33"/>
          <p:cNvSpPr>
            <a:spLocks/>
          </p:cNvSpPr>
          <p:nvPr/>
        </p:nvSpPr>
        <p:spPr bwMode="auto">
          <a:xfrm rot="18652380">
            <a:off x="5383584" y="3593205"/>
            <a:ext cx="881815" cy="118863"/>
          </a:xfrm>
          <a:custGeom>
            <a:avLst/>
            <a:gdLst>
              <a:gd name="T0" fmla="*/ 411 w 423"/>
              <a:gd name="T1" fmla="*/ 0 h 57"/>
              <a:gd name="T2" fmla="*/ 423 w 423"/>
              <a:gd name="T3" fmla="*/ 39 h 57"/>
              <a:gd name="T4" fmla="*/ 1 w 423"/>
              <a:gd name="T5" fmla="*/ 57 h 57"/>
              <a:gd name="T6" fmla="*/ 0 w 423"/>
              <a:gd name="T7" fmla="*/ 17 h 57"/>
              <a:gd name="T8" fmla="*/ 411 w 423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57">
                <a:moveTo>
                  <a:pt x="411" y="0"/>
                </a:moveTo>
                <a:lnTo>
                  <a:pt x="423" y="39"/>
                </a:lnTo>
                <a:lnTo>
                  <a:pt x="1" y="57"/>
                </a:lnTo>
                <a:lnTo>
                  <a:pt x="0" y="17"/>
                </a:lnTo>
                <a:lnTo>
                  <a:pt x="4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505037" y="328236"/>
            <a:ext cx="5685585" cy="568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506792" y="328236"/>
            <a:ext cx="5683830" cy="5685586"/>
          </a:xfrm>
          <a:custGeom>
            <a:avLst/>
            <a:gdLst>
              <a:gd name="T0" fmla="*/ 3239 w 3239"/>
              <a:gd name="T1" fmla="*/ 3239 h 3239"/>
              <a:gd name="T2" fmla="*/ 3239 w 3239"/>
              <a:gd name="T3" fmla="*/ 0 h 3239"/>
              <a:gd name="T4" fmla="*/ 0 w 3239"/>
              <a:gd name="T5" fmla="*/ 0 h 3239"/>
              <a:gd name="T6" fmla="*/ 0 w 3239"/>
              <a:gd name="T7" fmla="*/ 3239 h 3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9" h="3239">
                <a:moveTo>
                  <a:pt x="3239" y="3239"/>
                </a:moveTo>
                <a:lnTo>
                  <a:pt x="3239" y="0"/>
                </a:lnTo>
                <a:lnTo>
                  <a:pt x="0" y="0"/>
                </a:lnTo>
                <a:lnTo>
                  <a:pt x="0" y="32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7585" y="3933145"/>
            <a:ext cx="3640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Multiple interfaces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Mobile but also stationary printers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iOS, Android and Windows Mobile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SDKs and other toolkits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Easy set-up, simple to use solutions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56518" y="3084821"/>
            <a:ext cx="3899457" cy="523238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The CT-S751 is made to fulfill your </a:t>
            </a:r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mPOS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printing requirements, featuring: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3428" y="1463209"/>
            <a:ext cx="4148231" cy="165890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000000"/>
                </a:solidFill>
                <a:latin typeface="+mj-lt"/>
              </a:rPr>
              <a:t>mPOS</a:t>
            </a:r>
            <a:r>
              <a:rPr lang="en-GB" sz="2400" b="1" dirty="0">
                <a:solidFill>
                  <a:srgbClr val="000000"/>
                </a:solidFill>
                <a:latin typeface="+mj-lt"/>
              </a:rPr>
              <a:t> READY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+mj-lt"/>
              </a:rPr>
              <a:t>MOBILE CONNECTIVITY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505350" y="3012813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85177" y="1212613"/>
            <a:ext cx="946934" cy="3077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sp>
        <p:nvSpPr>
          <p:cNvPr id="115" name="Freeform 32"/>
          <p:cNvSpPr>
            <a:spLocks/>
          </p:cNvSpPr>
          <p:nvPr/>
        </p:nvSpPr>
        <p:spPr bwMode="auto">
          <a:xfrm rot="4500000">
            <a:off x="6233121" y="3804054"/>
            <a:ext cx="879730" cy="125118"/>
          </a:xfrm>
          <a:custGeom>
            <a:avLst/>
            <a:gdLst>
              <a:gd name="T0" fmla="*/ 414 w 422"/>
              <a:gd name="T1" fmla="*/ 18 h 60"/>
              <a:gd name="T2" fmla="*/ 422 w 422"/>
              <a:gd name="T3" fmla="*/ 60 h 60"/>
              <a:gd name="T4" fmla="*/ 0 w 422"/>
              <a:gd name="T5" fmla="*/ 41 h 60"/>
              <a:gd name="T6" fmla="*/ 2 w 422"/>
              <a:gd name="T7" fmla="*/ 0 h 60"/>
              <a:gd name="T8" fmla="*/ 414 w 422"/>
              <a:gd name="T9" fmla="*/ 1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60">
                <a:moveTo>
                  <a:pt x="414" y="18"/>
                </a:moveTo>
                <a:lnTo>
                  <a:pt x="422" y="60"/>
                </a:lnTo>
                <a:lnTo>
                  <a:pt x="0" y="41"/>
                </a:lnTo>
                <a:lnTo>
                  <a:pt x="2" y="0"/>
                </a:lnTo>
                <a:lnTo>
                  <a:pt x="414" y="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14" name="Freeform 32"/>
          <p:cNvSpPr>
            <a:spLocks/>
          </p:cNvSpPr>
          <p:nvPr/>
        </p:nvSpPr>
        <p:spPr bwMode="auto">
          <a:xfrm rot="2649889">
            <a:off x="7053674" y="3414143"/>
            <a:ext cx="879730" cy="125119"/>
          </a:xfrm>
          <a:custGeom>
            <a:avLst/>
            <a:gdLst>
              <a:gd name="T0" fmla="*/ 414 w 422"/>
              <a:gd name="T1" fmla="*/ 18 h 60"/>
              <a:gd name="T2" fmla="*/ 422 w 422"/>
              <a:gd name="T3" fmla="*/ 60 h 60"/>
              <a:gd name="T4" fmla="*/ 0 w 422"/>
              <a:gd name="T5" fmla="*/ 41 h 60"/>
              <a:gd name="T6" fmla="*/ 2 w 422"/>
              <a:gd name="T7" fmla="*/ 0 h 60"/>
              <a:gd name="T8" fmla="*/ 414 w 422"/>
              <a:gd name="T9" fmla="*/ 1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60">
                <a:moveTo>
                  <a:pt x="414" y="18"/>
                </a:moveTo>
                <a:lnTo>
                  <a:pt x="422" y="60"/>
                </a:lnTo>
                <a:lnTo>
                  <a:pt x="0" y="41"/>
                </a:lnTo>
                <a:lnTo>
                  <a:pt x="2" y="0"/>
                </a:lnTo>
                <a:lnTo>
                  <a:pt x="414" y="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13" name="Freeform 33"/>
          <p:cNvSpPr>
            <a:spLocks/>
          </p:cNvSpPr>
          <p:nvPr/>
        </p:nvSpPr>
        <p:spPr bwMode="auto">
          <a:xfrm rot="20571216">
            <a:off x="5063303" y="3097220"/>
            <a:ext cx="881815" cy="118863"/>
          </a:xfrm>
          <a:custGeom>
            <a:avLst/>
            <a:gdLst>
              <a:gd name="T0" fmla="*/ 411 w 423"/>
              <a:gd name="T1" fmla="*/ 0 h 57"/>
              <a:gd name="T2" fmla="*/ 423 w 423"/>
              <a:gd name="T3" fmla="*/ 39 h 57"/>
              <a:gd name="T4" fmla="*/ 1 w 423"/>
              <a:gd name="T5" fmla="*/ 57 h 57"/>
              <a:gd name="T6" fmla="*/ 0 w 423"/>
              <a:gd name="T7" fmla="*/ 17 h 57"/>
              <a:gd name="T8" fmla="*/ 411 w 423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57">
                <a:moveTo>
                  <a:pt x="411" y="0"/>
                </a:moveTo>
                <a:lnTo>
                  <a:pt x="423" y="39"/>
                </a:lnTo>
                <a:lnTo>
                  <a:pt x="1" y="57"/>
                </a:lnTo>
                <a:lnTo>
                  <a:pt x="0" y="17"/>
                </a:lnTo>
                <a:lnTo>
                  <a:pt x="4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288791" y="4004330"/>
            <a:ext cx="872201" cy="87247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 rot="20700000">
            <a:off x="6951793" y="1469885"/>
            <a:ext cx="742141" cy="598484"/>
          </a:xfrm>
          <a:custGeom>
            <a:avLst/>
            <a:gdLst>
              <a:gd name="T0" fmla="*/ 324 w 356"/>
              <a:gd name="T1" fmla="*/ 0 h 287"/>
              <a:gd name="T2" fmla="*/ 356 w 356"/>
              <a:gd name="T3" fmla="*/ 26 h 287"/>
              <a:gd name="T4" fmla="*/ 24 w 356"/>
              <a:gd name="T5" fmla="*/ 287 h 287"/>
              <a:gd name="T6" fmla="*/ 0 w 356"/>
              <a:gd name="T7" fmla="*/ 256 h 287"/>
              <a:gd name="T8" fmla="*/ 324 w 356"/>
              <a:gd name="T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287">
                <a:moveTo>
                  <a:pt x="324" y="0"/>
                </a:moveTo>
                <a:lnTo>
                  <a:pt x="356" y="26"/>
                </a:lnTo>
                <a:lnTo>
                  <a:pt x="24" y="287"/>
                </a:lnTo>
                <a:lnTo>
                  <a:pt x="0" y="256"/>
                </a:lnTo>
                <a:lnTo>
                  <a:pt x="32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43" name="Freeform 32"/>
          <p:cNvSpPr>
            <a:spLocks/>
          </p:cNvSpPr>
          <p:nvPr/>
        </p:nvSpPr>
        <p:spPr bwMode="auto">
          <a:xfrm rot="20700000">
            <a:off x="7258542" y="2521931"/>
            <a:ext cx="879730" cy="125119"/>
          </a:xfrm>
          <a:custGeom>
            <a:avLst/>
            <a:gdLst>
              <a:gd name="T0" fmla="*/ 414 w 422"/>
              <a:gd name="T1" fmla="*/ 18 h 60"/>
              <a:gd name="T2" fmla="*/ 422 w 422"/>
              <a:gd name="T3" fmla="*/ 60 h 60"/>
              <a:gd name="T4" fmla="*/ 0 w 422"/>
              <a:gd name="T5" fmla="*/ 41 h 60"/>
              <a:gd name="T6" fmla="*/ 2 w 422"/>
              <a:gd name="T7" fmla="*/ 0 h 60"/>
              <a:gd name="T8" fmla="*/ 414 w 422"/>
              <a:gd name="T9" fmla="*/ 1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60">
                <a:moveTo>
                  <a:pt x="414" y="18"/>
                </a:moveTo>
                <a:lnTo>
                  <a:pt x="422" y="60"/>
                </a:lnTo>
                <a:lnTo>
                  <a:pt x="0" y="41"/>
                </a:lnTo>
                <a:lnTo>
                  <a:pt x="2" y="0"/>
                </a:lnTo>
                <a:lnTo>
                  <a:pt x="414" y="1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44" name="Freeform 33"/>
          <p:cNvSpPr>
            <a:spLocks/>
          </p:cNvSpPr>
          <p:nvPr/>
        </p:nvSpPr>
        <p:spPr bwMode="auto">
          <a:xfrm rot="900000">
            <a:off x="5023492" y="2554019"/>
            <a:ext cx="881814" cy="118863"/>
          </a:xfrm>
          <a:custGeom>
            <a:avLst/>
            <a:gdLst>
              <a:gd name="T0" fmla="*/ 411 w 423"/>
              <a:gd name="T1" fmla="*/ 0 h 57"/>
              <a:gd name="T2" fmla="*/ 423 w 423"/>
              <a:gd name="T3" fmla="*/ 39 h 57"/>
              <a:gd name="T4" fmla="*/ 1 w 423"/>
              <a:gd name="T5" fmla="*/ 57 h 57"/>
              <a:gd name="T6" fmla="*/ 0 w 423"/>
              <a:gd name="T7" fmla="*/ 17 h 57"/>
              <a:gd name="T8" fmla="*/ 411 w 423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57">
                <a:moveTo>
                  <a:pt x="411" y="0"/>
                </a:moveTo>
                <a:lnTo>
                  <a:pt x="423" y="39"/>
                </a:lnTo>
                <a:lnTo>
                  <a:pt x="1" y="57"/>
                </a:lnTo>
                <a:lnTo>
                  <a:pt x="0" y="17"/>
                </a:lnTo>
                <a:lnTo>
                  <a:pt x="411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45" name="Freeform 34"/>
          <p:cNvSpPr>
            <a:spLocks/>
          </p:cNvSpPr>
          <p:nvPr/>
        </p:nvSpPr>
        <p:spPr bwMode="auto">
          <a:xfrm>
            <a:off x="5563421" y="1480063"/>
            <a:ext cx="706703" cy="638105"/>
          </a:xfrm>
          <a:custGeom>
            <a:avLst/>
            <a:gdLst>
              <a:gd name="T0" fmla="*/ 0 w 339"/>
              <a:gd name="T1" fmla="*/ 37 h 306"/>
              <a:gd name="T2" fmla="*/ 19 w 339"/>
              <a:gd name="T3" fmla="*/ 0 h 306"/>
              <a:gd name="T4" fmla="*/ 339 w 339"/>
              <a:gd name="T5" fmla="*/ 276 h 306"/>
              <a:gd name="T6" fmla="*/ 312 w 339"/>
              <a:gd name="T7" fmla="*/ 306 h 306"/>
              <a:gd name="T8" fmla="*/ 0 w 339"/>
              <a:gd name="T9" fmla="*/ 37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306">
                <a:moveTo>
                  <a:pt x="0" y="37"/>
                </a:moveTo>
                <a:lnTo>
                  <a:pt x="19" y="0"/>
                </a:lnTo>
                <a:lnTo>
                  <a:pt x="339" y="276"/>
                </a:lnTo>
                <a:lnTo>
                  <a:pt x="312" y="306"/>
                </a:lnTo>
                <a:lnTo>
                  <a:pt x="0" y="3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55" name="Oval 44"/>
          <p:cNvSpPr>
            <a:spLocks noChangeArrowheads="1"/>
          </p:cNvSpPr>
          <p:nvPr/>
        </p:nvSpPr>
        <p:spPr bwMode="auto">
          <a:xfrm>
            <a:off x="7956376" y="2080814"/>
            <a:ext cx="706344" cy="7041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56" name="Oval 45"/>
          <p:cNvSpPr>
            <a:spLocks noChangeArrowheads="1"/>
          </p:cNvSpPr>
          <p:nvPr/>
        </p:nvSpPr>
        <p:spPr bwMode="auto">
          <a:xfrm>
            <a:off x="4522631" y="2049685"/>
            <a:ext cx="642592" cy="6427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59" name="Oval 48"/>
          <p:cNvSpPr>
            <a:spLocks noChangeArrowheads="1"/>
          </p:cNvSpPr>
          <p:nvPr/>
        </p:nvSpPr>
        <p:spPr bwMode="auto">
          <a:xfrm>
            <a:off x="7251566" y="956078"/>
            <a:ext cx="821145" cy="8241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60" name="Oval 49"/>
          <p:cNvSpPr>
            <a:spLocks noChangeArrowheads="1"/>
          </p:cNvSpPr>
          <p:nvPr/>
        </p:nvSpPr>
        <p:spPr bwMode="auto">
          <a:xfrm>
            <a:off x="5229874" y="1098450"/>
            <a:ext cx="742141" cy="7444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61" name="Oval 50"/>
          <p:cNvSpPr>
            <a:spLocks noChangeArrowheads="1"/>
          </p:cNvSpPr>
          <p:nvPr/>
        </p:nvSpPr>
        <p:spPr bwMode="auto">
          <a:xfrm>
            <a:off x="4600387" y="3007780"/>
            <a:ext cx="629487" cy="628103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62" name="Oval 51"/>
          <p:cNvSpPr>
            <a:spLocks noChangeArrowheads="1"/>
          </p:cNvSpPr>
          <p:nvPr/>
        </p:nvSpPr>
        <p:spPr bwMode="auto">
          <a:xfrm>
            <a:off x="5696840" y="1699020"/>
            <a:ext cx="1874115" cy="18726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10" name="Oval 50"/>
          <p:cNvSpPr>
            <a:spLocks noChangeArrowheads="1"/>
          </p:cNvSpPr>
          <p:nvPr/>
        </p:nvSpPr>
        <p:spPr bwMode="auto">
          <a:xfrm>
            <a:off x="7598371" y="3520425"/>
            <a:ext cx="775020" cy="773317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pic>
        <p:nvPicPr>
          <p:cNvPr id="11271" name="Picture 7" descr="C:\Users\carolina\Downloads\bluetooth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73" y="1203906"/>
            <a:ext cx="533541" cy="5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carolina\Documents\Master PPT\Icons\usb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22" y="2106838"/>
            <a:ext cx="369940" cy="5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C:\Users\carolina\Documents\Master PPT\Icons\-tablet-and-smartoho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0" y="4190712"/>
            <a:ext cx="464516" cy="5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Oval 50"/>
          <p:cNvSpPr>
            <a:spLocks noChangeArrowheads="1"/>
          </p:cNvSpPr>
          <p:nvPr/>
        </p:nvSpPr>
        <p:spPr bwMode="auto">
          <a:xfrm>
            <a:off x="4999357" y="3866613"/>
            <a:ext cx="669632" cy="679522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+mj-lt"/>
            </a:endParaRPr>
          </a:p>
        </p:txBody>
      </p:sp>
      <p:pic>
        <p:nvPicPr>
          <p:cNvPr id="11277" name="Picture 13" descr="C:\Users\carolina\Documents\Master PPT\Icons\wifi-158401_640 (Custom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15" y="2208581"/>
            <a:ext cx="560547" cy="4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C:\Users\carolina\Documents\Master PPT\Icons\apple-big-logo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65" y="3146118"/>
            <a:ext cx="359023" cy="3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C:\Users\carolina\Downloads\android.png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69" y="4000470"/>
            <a:ext cx="411808" cy="4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C:\Users\carolina\Documents\Master PPT\Icons\windows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40" y="3694116"/>
            <a:ext cx="425934" cy="4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olina\Documents\Master PPT\POS\Ct-S751 CN\Pictures\White\PNG\Citizen_CT-S751W_upperfront (Small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54" y="1906492"/>
            <a:ext cx="1457663" cy="14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carolina\Downloads\ethernet-129434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30" y="1122710"/>
            <a:ext cx="557377" cy="3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929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arolina\Documents\Master PPT\POS\Ct-S751 CN\Pictures\meas (Lar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/>
          <a:stretch/>
        </p:blipFill>
        <p:spPr bwMode="auto">
          <a:xfrm>
            <a:off x="4032448" y="628328"/>
            <a:ext cx="5148064" cy="45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carolina\Documents\Master PPT\POS\Ct-S751 CN\Pictures\8 (Medium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508" r="23379" b="-508"/>
          <a:stretch/>
        </p:blipFill>
        <p:spPr bwMode="auto">
          <a:xfrm>
            <a:off x="4032448" y="628328"/>
            <a:ext cx="5148064" cy="44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032" y="1420416"/>
            <a:ext cx="4418065" cy="14619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rgbClr val="455A64"/>
              </a:solidFill>
              <a:latin typeface="+mj-lt"/>
              <a:cs typeface="+mn-cs"/>
            </a:endParaRP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000000"/>
                </a:solidFill>
                <a:latin typeface="+mj-lt"/>
              </a:rPr>
              <a:t>ULTRA</a:t>
            </a:r>
          </a:p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000000"/>
                </a:solidFill>
                <a:latin typeface="+mj-lt"/>
              </a:rPr>
              <a:t>COMPACT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56451" y="3025766"/>
            <a:ext cx="90739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6763" y="1225999"/>
            <a:ext cx="946770" cy="279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1400" b="1" dirty="0">
                <a:latin typeface="+mj-lt"/>
              </a:rPr>
              <a:t>CT-S751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63" y="3796680"/>
            <a:ext cx="3285534" cy="1169569"/>
          </a:xfrm>
          <a:prstGeom prst="rect">
            <a:avLst/>
          </a:prstGeom>
          <a:noFill/>
        </p:spPr>
        <p:txBody>
          <a:bodyPr wrap="square" lIns="0" tIns="45729" rIns="91458" bIns="4572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 panose="02000000000000000000" pitchFamily="2" charset="0"/>
              </a:rPr>
              <a:t>Thanks to its front exit and front loading is the CT-S751 is made to fit into tight spaces without compromising speed, while featuring a modern high-end design.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762" y="3148608"/>
            <a:ext cx="3387165" cy="554016"/>
          </a:xfrm>
          <a:prstGeom prst="rect">
            <a:avLst/>
          </a:prstGeom>
        </p:spPr>
        <p:txBody>
          <a:bodyPr wrap="square" lIns="0" tIns="45729" rIns="91458" bIns="45729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</a:rPr>
              <a:t>Perfect match between high performance and functional design.</a:t>
            </a:r>
          </a:p>
        </p:txBody>
      </p:sp>
    </p:spTree>
    <p:extLst>
      <p:ext uri="{BB962C8B-B14F-4D97-AF65-F5344CB8AC3E}">
        <p14:creationId xmlns:p14="http://schemas.microsoft.com/office/powerpoint/2010/main" val="3921271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TEST">
      <a:dk1>
        <a:srgbClr val="000000"/>
      </a:dk1>
      <a:lt1>
        <a:srgbClr val="FFFFFF"/>
      </a:lt1>
      <a:dk2>
        <a:srgbClr val="263238"/>
      </a:dk2>
      <a:lt2>
        <a:srgbClr val="ECEFF1"/>
      </a:lt2>
      <a:accent1>
        <a:srgbClr val="37474F"/>
      </a:accent1>
      <a:accent2>
        <a:srgbClr val="455A64"/>
      </a:accent2>
      <a:accent3>
        <a:srgbClr val="546E7A"/>
      </a:accent3>
      <a:accent4>
        <a:srgbClr val="607D8B"/>
      </a:accent4>
      <a:accent5>
        <a:srgbClr val="78909C"/>
      </a:accent5>
      <a:accent6>
        <a:srgbClr val="90A4AE"/>
      </a:accent6>
      <a:hlink>
        <a:srgbClr val="546E7A"/>
      </a:hlink>
      <a:folHlink>
        <a:srgbClr val="3747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29070</TotalTime>
  <Words>1416</Words>
  <Application>Microsoft Office PowerPoint</Application>
  <PresentationFormat>Custom</PresentationFormat>
  <Paragraphs>316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ICONS ATTRIBUTION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 Noguera</dc:creator>
  <cp:lastModifiedBy>Carolina Noguera</cp:lastModifiedBy>
  <cp:revision>453</cp:revision>
  <dcterms:created xsi:type="dcterms:W3CDTF">2019-01-15T11:04:20Z</dcterms:created>
  <dcterms:modified xsi:type="dcterms:W3CDTF">2019-11-06T15:52:03Z</dcterms:modified>
</cp:coreProperties>
</file>